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26" r:id="rId2"/>
    <p:sldId id="443" r:id="rId3"/>
    <p:sldId id="444" r:id="rId4"/>
    <p:sldId id="445" r:id="rId5"/>
  </p:sldIdLst>
  <p:sldSz cx="9144000" cy="6858000" type="screen4x3"/>
  <p:notesSz cx="6745288" cy="988218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Lucida Sans" panose="020B0602030504020204" pitchFamily="34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Lucida Sans" panose="020B0602030504020204" pitchFamily="34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Lucida Sans" panose="020B0602030504020204" pitchFamily="34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Lucida Sans" panose="020B0602030504020204" pitchFamily="34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Lucida Sans" panose="020B0602030504020204" pitchFamily="34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Lucida Sans" panose="020B0602030504020204" pitchFamily="34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Lucida Sans" panose="020B0602030504020204" pitchFamily="34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Lucida Sans" panose="020B0602030504020204" pitchFamily="34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Lucida Sans" panose="020B0602030504020204" pitchFamily="34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3">
          <p15:clr>
            <a:srgbClr val="A4A3A4"/>
          </p15:clr>
        </p15:guide>
        <p15:guide id="2" pos="212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4AC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40" autoAdjust="0"/>
    <p:restoredTop sz="94671" autoAdjust="0"/>
  </p:normalViewPr>
  <p:slideViewPr>
    <p:cSldViewPr>
      <p:cViewPr varScale="1">
        <p:scale>
          <a:sx n="73" d="100"/>
          <a:sy n="73" d="100"/>
        </p:scale>
        <p:origin x="1374" y="54"/>
      </p:cViewPr>
      <p:guideLst>
        <p:guide orient="horz" pos="2251"/>
        <p:guide pos="2880"/>
      </p:guideLst>
    </p:cSldViewPr>
  </p:slideViewPr>
  <p:outlineViewPr>
    <p:cViewPr>
      <p:scale>
        <a:sx n="33" d="100"/>
        <a:sy n="33" d="100"/>
      </p:scale>
      <p:origin x="18" y="82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3113"/>
        <p:guide pos="2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3C255A68-F850-4A55-9A77-5605487FD7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55792F7-93A7-4D42-A9F2-4F11E06B51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1113" y="0"/>
            <a:ext cx="2922587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7FDE4EC-FE1B-4874-8EA2-AE748347A988}" type="datetimeFigureOut">
              <a:rPr lang="fr-FR"/>
              <a:pPr>
                <a:defRPr/>
              </a:pPr>
              <a:t>11/02/2021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4EBFCE2-70D2-4061-A9B0-73F5A0B4C35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86888"/>
            <a:ext cx="292258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r>
              <a:rPr lang="fr-FR"/>
              <a:t>Millot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1FA095D-FDBA-419A-998F-FF4B7A547F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1113" y="9386888"/>
            <a:ext cx="2922587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170A89B-18DF-41F8-8512-542C12C8CDCC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D5425F2-09BF-4CEC-B7B0-337862BF0C7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-112" charset="0"/>
                <a:cs typeface="Times New Roman" pitchFamily="-112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304CBD7-8818-48EE-8FA1-653875AF52A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-112" charset="0"/>
                <a:cs typeface="Times New Roman" pitchFamily="-112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227FFF7-C388-41F9-88A7-ABA0195FD7F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38712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83F1BB1D-4FFD-4782-9DFE-CE2F0D01C6A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113" y="4694238"/>
            <a:ext cx="4945062" cy="44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5D85350A-F0F5-416F-A0CA-183DADB7FFD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8475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-112" charset="0"/>
                <a:cs typeface="Times New Roman" pitchFamily="-112" charset="0"/>
              </a:defRPr>
            </a:lvl1pPr>
          </a:lstStyle>
          <a:p>
            <a:pPr>
              <a:defRPr/>
            </a:pPr>
            <a:r>
              <a:rPr lang="fr-FR"/>
              <a:t>Millot</a:t>
            </a: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4626C2D2-AE8E-43B5-822C-3AAB79F5AD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2700" y="9388475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4C74237F-6904-4F35-A346-177BFBAB8915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" pitchFamily="-112" charset="0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" pitchFamily="-112" charset="0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" pitchFamily="-112" charset="0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" pitchFamily="-112" charset="0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" pitchFamily="-112" charset="0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e l'image des diapositives 1">
            <a:extLst>
              <a:ext uri="{FF2B5EF4-FFF2-40B4-BE49-F238E27FC236}">
                <a16:creationId xmlns:a16="http://schemas.microsoft.com/office/drawing/2014/main" id="{B6542C4B-BFAA-48C9-AC1B-2F7F60AE3CD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Espace réservé des commentaires 2">
            <a:extLst>
              <a:ext uri="{FF2B5EF4-FFF2-40B4-BE49-F238E27FC236}">
                <a16:creationId xmlns:a16="http://schemas.microsoft.com/office/drawing/2014/main" id="{274F37FA-B748-4D35-8035-B1059176E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5124" name="Espace réservé du pied de page 3">
            <a:extLst>
              <a:ext uri="{FF2B5EF4-FFF2-40B4-BE49-F238E27FC236}">
                <a16:creationId xmlns:a16="http://schemas.microsoft.com/office/drawing/2014/main" id="{BF28AE04-FB30-43AA-B023-4D4D11EEF259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9388475"/>
            <a:ext cx="292258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fr-FR" altLang="fr-FR" sz="1200">
                <a:latin typeface="Times New Roman" panose="02020603050405020304" pitchFamily="18" charset="0"/>
              </a:rPr>
              <a:t>Millot</a:t>
            </a:r>
          </a:p>
        </p:txBody>
      </p:sp>
      <p:sp>
        <p:nvSpPr>
          <p:cNvPr id="5125" name="Espace réservé du numéro de diapositive 4">
            <a:extLst>
              <a:ext uri="{FF2B5EF4-FFF2-40B4-BE49-F238E27FC236}">
                <a16:creationId xmlns:a16="http://schemas.microsoft.com/office/drawing/2014/main" id="{CFAB9557-2C2E-44DB-827F-FE24D89E703C}"/>
              </a:ext>
            </a:extLst>
          </p:cNvPr>
          <p:cNvSpPr txBox="1">
            <a:spLocks noGrp="1"/>
          </p:cNvSpPr>
          <p:nvPr/>
        </p:nvSpPr>
        <p:spPr bwMode="auto">
          <a:xfrm>
            <a:off x="3822700" y="9388475"/>
            <a:ext cx="292258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pPr algn="r" eaLnBrk="1" hangingPunct="1"/>
            <a:fld id="{0FDD10F3-BDEB-40B0-A26D-21C3C3461C00}" type="slidenum">
              <a:rPr lang="fr-FR" altLang="fr-FR" sz="1200">
                <a:latin typeface="Times New Roman" panose="02020603050405020304" pitchFamily="18" charset="0"/>
              </a:rPr>
              <a:pPr algn="r" eaLnBrk="1" hangingPunct="1"/>
              <a:t>1</a:t>
            </a:fld>
            <a:endParaRPr lang="fr-FR" altLang="fr-FR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>
            <a:extLst>
              <a:ext uri="{FF2B5EF4-FFF2-40B4-BE49-F238E27FC236}">
                <a16:creationId xmlns:a16="http://schemas.microsoft.com/office/drawing/2014/main" id="{A52CC364-2CAE-47D3-99B1-16ACD3C406B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Espace réservé des commentaires 2">
            <a:extLst>
              <a:ext uri="{FF2B5EF4-FFF2-40B4-BE49-F238E27FC236}">
                <a16:creationId xmlns:a16="http://schemas.microsoft.com/office/drawing/2014/main" id="{B461EB74-B2D4-446B-AB73-BC761BC6B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7172" name="Espace réservé du pied de page 3">
            <a:extLst>
              <a:ext uri="{FF2B5EF4-FFF2-40B4-BE49-F238E27FC236}">
                <a16:creationId xmlns:a16="http://schemas.microsoft.com/office/drawing/2014/main" id="{84D81D0B-3CB8-4DC3-A28B-C878D3BA0A77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9388475"/>
            <a:ext cx="292258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fr-FR" altLang="fr-FR" sz="1200">
                <a:latin typeface="Times New Roman" panose="02020603050405020304" pitchFamily="18" charset="0"/>
              </a:rPr>
              <a:t>Millot</a:t>
            </a:r>
          </a:p>
        </p:txBody>
      </p:sp>
      <p:sp>
        <p:nvSpPr>
          <p:cNvPr id="7173" name="Espace réservé du numéro de diapositive 4">
            <a:extLst>
              <a:ext uri="{FF2B5EF4-FFF2-40B4-BE49-F238E27FC236}">
                <a16:creationId xmlns:a16="http://schemas.microsoft.com/office/drawing/2014/main" id="{29366E0E-D284-4DBD-80A4-4D956D7D3FCF}"/>
              </a:ext>
            </a:extLst>
          </p:cNvPr>
          <p:cNvSpPr txBox="1">
            <a:spLocks noGrp="1"/>
          </p:cNvSpPr>
          <p:nvPr/>
        </p:nvSpPr>
        <p:spPr bwMode="auto">
          <a:xfrm>
            <a:off x="3822700" y="9388475"/>
            <a:ext cx="292258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pPr algn="r" eaLnBrk="1" hangingPunct="1"/>
            <a:fld id="{01DF4565-7523-4689-909C-279ECF7FDB8C}" type="slidenum">
              <a:rPr lang="fr-FR" altLang="fr-FR" sz="1200">
                <a:latin typeface="Times New Roman" panose="02020603050405020304" pitchFamily="18" charset="0"/>
              </a:rPr>
              <a:pPr algn="r" eaLnBrk="1" hangingPunct="1"/>
              <a:t>2</a:t>
            </a:fld>
            <a:endParaRPr lang="fr-FR" altLang="fr-FR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>
            <a:extLst>
              <a:ext uri="{FF2B5EF4-FFF2-40B4-BE49-F238E27FC236}">
                <a16:creationId xmlns:a16="http://schemas.microsoft.com/office/drawing/2014/main" id="{03AF71F5-32F3-40C6-A0C4-97D903D3D16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Espace réservé des commentaires 2">
            <a:extLst>
              <a:ext uri="{FF2B5EF4-FFF2-40B4-BE49-F238E27FC236}">
                <a16:creationId xmlns:a16="http://schemas.microsoft.com/office/drawing/2014/main" id="{C6AFF542-60AA-4485-8AC9-3451C3F95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9220" name="Espace réservé du pied de page 3">
            <a:extLst>
              <a:ext uri="{FF2B5EF4-FFF2-40B4-BE49-F238E27FC236}">
                <a16:creationId xmlns:a16="http://schemas.microsoft.com/office/drawing/2014/main" id="{B44BD3F5-A6BF-42D1-9077-A127C1662B8F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9388475"/>
            <a:ext cx="292258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fr-FR" altLang="fr-FR" sz="1200">
                <a:latin typeface="Times New Roman" panose="02020603050405020304" pitchFamily="18" charset="0"/>
              </a:rPr>
              <a:t>Millot</a:t>
            </a:r>
          </a:p>
        </p:txBody>
      </p:sp>
      <p:sp>
        <p:nvSpPr>
          <p:cNvPr id="9221" name="Espace réservé du numéro de diapositive 4">
            <a:extLst>
              <a:ext uri="{FF2B5EF4-FFF2-40B4-BE49-F238E27FC236}">
                <a16:creationId xmlns:a16="http://schemas.microsoft.com/office/drawing/2014/main" id="{11560E52-E951-4132-8C40-18AF1CE03D71}"/>
              </a:ext>
            </a:extLst>
          </p:cNvPr>
          <p:cNvSpPr txBox="1">
            <a:spLocks noGrp="1"/>
          </p:cNvSpPr>
          <p:nvPr/>
        </p:nvSpPr>
        <p:spPr bwMode="auto">
          <a:xfrm>
            <a:off x="3822700" y="9388475"/>
            <a:ext cx="292258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pPr algn="r" eaLnBrk="1" hangingPunct="1"/>
            <a:fld id="{16BB9ECF-E7F4-42EF-898A-33E5402AC1EA}" type="slidenum">
              <a:rPr lang="fr-FR" altLang="fr-FR" sz="1200">
                <a:latin typeface="Times New Roman" panose="02020603050405020304" pitchFamily="18" charset="0"/>
              </a:rPr>
              <a:pPr algn="r" eaLnBrk="1" hangingPunct="1"/>
              <a:t>3</a:t>
            </a:fld>
            <a:endParaRPr lang="fr-FR" altLang="fr-FR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>
            <a:extLst>
              <a:ext uri="{FF2B5EF4-FFF2-40B4-BE49-F238E27FC236}">
                <a16:creationId xmlns:a16="http://schemas.microsoft.com/office/drawing/2014/main" id="{F7627CA7-3501-4CAE-95C9-42A600FAFD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Espace réservé des commentaires 2">
            <a:extLst>
              <a:ext uri="{FF2B5EF4-FFF2-40B4-BE49-F238E27FC236}">
                <a16:creationId xmlns:a16="http://schemas.microsoft.com/office/drawing/2014/main" id="{57A1F32A-F9C3-4C94-AD35-1387A9A73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11268" name="Espace réservé du pied de page 3">
            <a:extLst>
              <a:ext uri="{FF2B5EF4-FFF2-40B4-BE49-F238E27FC236}">
                <a16:creationId xmlns:a16="http://schemas.microsoft.com/office/drawing/2014/main" id="{E5E20113-7058-4B54-8E7F-C6DB0412E4E0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9388475"/>
            <a:ext cx="292258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fr-FR" altLang="fr-FR" sz="1200">
                <a:latin typeface="Times New Roman" panose="02020603050405020304" pitchFamily="18" charset="0"/>
              </a:rPr>
              <a:t>Millot</a:t>
            </a:r>
          </a:p>
        </p:txBody>
      </p:sp>
      <p:sp>
        <p:nvSpPr>
          <p:cNvPr id="11269" name="Espace réservé du numéro de diapositive 4">
            <a:extLst>
              <a:ext uri="{FF2B5EF4-FFF2-40B4-BE49-F238E27FC236}">
                <a16:creationId xmlns:a16="http://schemas.microsoft.com/office/drawing/2014/main" id="{073953B2-A13B-4133-8390-EDD9C0AAB4DE}"/>
              </a:ext>
            </a:extLst>
          </p:cNvPr>
          <p:cNvSpPr txBox="1">
            <a:spLocks noGrp="1"/>
          </p:cNvSpPr>
          <p:nvPr/>
        </p:nvSpPr>
        <p:spPr bwMode="auto">
          <a:xfrm>
            <a:off x="3822700" y="9388475"/>
            <a:ext cx="292258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pPr algn="r" eaLnBrk="1" hangingPunct="1"/>
            <a:fld id="{EC6381F5-DA46-4A65-A84B-5F9266CF4A77}" type="slidenum">
              <a:rPr lang="fr-FR" altLang="fr-FR" sz="1200">
                <a:latin typeface="Times New Roman" panose="02020603050405020304" pitchFamily="18" charset="0"/>
              </a:rPr>
              <a:pPr algn="r" eaLnBrk="1" hangingPunct="1"/>
              <a:t>4</a:t>
            </a:fld>
            <a:endParaRPr lang="fr-FR" altLang="fr-FR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0">
            <a:extLst>
              <a:ext uri="{FF2B5EF4-FFF2-40B4-BE49-F238E27FC236}">
                <a16:creationId xmlns:a16="http://schemas.microsoft.com/office/drawing/2014/main" id="{94AA4AD5-2C52-494E-B935-2E418F07A72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C23A47-CE0E-4781-B189-6B3B57B745B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2155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6">
            <a:extLst>
              <a:ext uri="{FF2B5EF4-FFF2-40B4-BE49-F238E27FC236}">
                <a16:creationId xmlns:a16="http://schemas.microsoft.com/office/drawing/2014/main" id="{2BDC4D84-B832-41A9-8897-59762896F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34AC8D"/>
          </a:solidFill>
          <a:ln>
            <a:noFill/>
          </a:ln>
        </p:spPr>
        <p:txBody>
          <a:bodyPr wrap="none" lIns="90000" tIns="46800" rIns="90000" bIns="46800" anchor="ctr"/>
          <a:lstStyle>
            <a:lvl1pPr eaLnBrk="0" hangingPunct="0">
              <a:defRPr sz="1400">
                <a:solidFill>
                  <a:schemeClr val="tx1"/>
                </a:solidFill>
                <a:latin typeface="Lucida Sans" pitchFamily="34" charset="0"/>
                <a:cs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Lucida Sans" pitchFamily="34" charset="0"/>
                <a:cs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Lucida Sans" pitchFamily="34" charset="0"/>
                <a:cs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Lucida Sans" pitchFamily="34" charset="0"/>
                <a:cs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Lucida Sans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itchFamily="34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lang="fr-FR" altLang="fr-FR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7635A4C2-9BC3-4996-ADE2-C05EC7D828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15888"/>
            <a:ext cx="7200900" cy="533400"/>
          </a:xfrm>
          <a:prstGeom prst="rect">
            <a:avLst/>
          </a:prstGeom>
          <a:solidFill>
            <a:srgbClr val="34AC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 du masque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CCF53116-84C9-4F48-B4DA-F1E637E490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33500" y="1524000"/>
            <a:ext cx="7200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54" name="Rectangle 30">
            <a:extLst>
              <a:ext uri="{FF2B5EF4-FFF2-40B4-BE49-F238E27FC236}">
                <a16:creationId xmlns:a16="http://schemas.microsoft.com/office/drawing/2014/main" id="{797F6160-6963-4B89-B214-AD493488192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362700"/>
            <a:ext cx="3810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1" hangingPunct="1">
              <a:defRPr sz="1300" b="1"/>
            </a:lvl1pPr>
          </a:lstStyle>
          <a:p>
            <a:fld id="{DF53BCF9-9C54-4750-80FA-EA95DC1D17B2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1030" name="Line 35">
            <a:extLst>
              <a:ext uri="{FF2B5EF4-FFF2-40B4-BE49-F238E27FC236}">
                <a16:creationId xmlns:a16="http://schemas.microsoft.com/office/drawing/2014/main" id="{DD71CB19-0FD8-43D8-94DF-263982666D4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29613" y="62118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031" name="Picture 6" descr="logo_LEESU-quadri">
            <a:extLst>
              <a:ext uri="{FF2B5EF4-FFF2-40B4-BE49-F238E27FC236}">
                <a16:creationId xmlns:a16="http://schemas.microsoft.com/office/drawing/2014/main" id="{C86E8B1F-0826-44A7-9354-F2D44925C5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79"/>
          <a:stretch>
            <a:fillRect/>
          </a:stretch>
        </p:blipFill>
        <p:spPr bwMode="auto">
          <a:xfrm>
            <a:off x="50800" y="6534150"/>
            <a:ext cx="1281113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Times New Roman" pitchFamily="-112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Lucida Sans" pitchFamily="34" charset="0"/>
          <a:ea typeface="Times New Roman" pitchFamily="-112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Lucida Sans" pitchFamily="34" charset="0"/>
          <a:ea typeface="Times New Roman" pitchFamily="-112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Lucida Sans" pitchFamily="34" charset="0"/>
          <a:ea typeface="Times New Roman" pitchFamily="-112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Lucida Sans" pitchFamily="34" charset="0"/>
          <a:ea typeface="Times New Roman" pitchFamily="-112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Lucida Sans" pitchFamily="34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Lucida Sans" pitchFamily="34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Lucida Sans" pitchFamily="34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Lucida Sans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10000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  <a:ea typeface="Times New Roman" pitchFamily="-112" charset="0"/>
          <a:cs typeface="+mn-cs"/>
        </a:defRPr>
      </a:lvl1pPr>
      <a:lvl2pPr marL="209550" indent="-207963" algn="l" rtl="0" eaLnBrk="0" fontAlgn="base" hangingPunct="0">
        <a:spcBef>
          <a:spcPct val="50000"/>
        </a:spcBef>
        <a:spcAft>
          <a:spcPct val="0"/>
        </a:spcAft>
        <a:buFont typeface="Wingdings" panose="05000000000000000000" pitchFamily="2" charset="2"/>
        <a:buChar char="§"/>
        <a:defRPr sz="1200">
          <a:solidFill>
            <a:schemeClr val="tx1"/>
          </a:solidFill>
          <a:latin typeface="+mn-lt"/>
          <a:ea typeface="Times New Roman" pitchFamily="-112" charset="0"/>
          <a:cs typeface="+mn-cs"/>
        </a:defRPr>
      </a:lvl2pPr>
      <a:lvl3pPr marL="446088" indent="-23495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Times New Roman" pitchFamily="-112" charset="0"/>
          <a:cs typeface="+mn-cs"/>
        </a:defRPr>
      </a:lvl3pPr>
      <a:lvl4pPr marL="642938" indent="-195263" algn="l" rtl="0" eaLnBrk="0" fontAlgn="base" hangingPunct="0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  <a:ea typeface="Times New Roman" pitchFamily="-112" charset="0"/>
          <a:cs typeface="+mn-cs"/>
        </a:defRPr>
      </a:lvl4pPr>
      <a:lvl5pPr marL="890588" indent="-246063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Times New Roman" pitchFamily="-112" charset="0"/>
          <a:cs typeface="+mn-cs"/>
        </a:defRPr>
      </a:lvl5pPr>
      <a:lvl6pPr marL="1347788" indent="-246063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cs typeface="+mn-cs"/>
        </a:defRPr>
      </a:lvl6pPr>
      <a:lvl7pPr marL="1804988" indent="-246063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cs typeface="+mn-cs"/>
        </a:defRPr>
      </a:lvl7pPr>
      <a:lvl8pPr marL="2262188" indent="-246063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cs typeface="+mn-cs"/>
        </a:defRPr>
      </a:lvl8pPr>
      <a:lvl9pPr marL="2719388" indent="-246063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9.jpe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http://www.cinemadifference.com/sites/cinemadifference.com/IMG/arton189.png?1412193446" TargetMode="External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http://www.eau-seine-normandie.fr/fileadmin/templates/img/commun/logo.gif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5" Type="http://schemas.openxmlformats.org/officeDocument/2006/relationships/image" Target="../media/image11.jpeg"/><Relationship Id="rId10" Type="http://schemas.openxmlformats.org/officeDocument/2006/relationships/image" Target="http://www.arceau-idf.fr/sites/default/files/logo_ARCEAU.png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6.jpeg"/><Relationship Id="rId7" Type="http://schemas.openxmlformats.org/officeDocument/2006/relationships/image" Target="http://www.cinemadifference.com/sites/cinemadifference.com/IMG/arton189.png?1412193446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http://www.arceau-idf.fr/sites/default/files/logo_ARCEAU.png" TargetMode="External"/><Relationship Id="rId10" Type="http://schemas.openxmlformats.org/officeDocument/2006/relationships/image" Target="../media/image2.png"/><Relationship Id="rId4" Type="http://schemas.openxmlformats.org/officeDocument/2006/relationships/image" Target="../media/image7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numéro de diapositive 3">
            <a:extLst>
              <a:ext uri="{FF2B5EF4-FFF2-40B4-BE49-F238E27FC236}">
                <a16:creationId xmlns:a16="http://schemas.microsoft.com/office/drawing/2014/main" id="{BE0239A0-9474-4DF5-A0D9-11A6A2FF6826}"/>
              </a:ext>
            </a:extLst>
          </p:cNvPr>
          <p:cNvSpPr txBox="1">
            <a:spLocks noGrp="1"/>
          </p:cNvSpPr>
          <p:nvPr/>
        </p:nvSpPr>
        <p:spPr bwMode="auto">
          <a:xfrm>
            <a:off x="8382000" y="6362700"/>
            <a:ext cx="3810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fld id="{A00DE218-1861-484B-A91B-965525BF0AB5}" type="slidenum">
              <a:rPr lang="fr-FR" altLang="fr-FR" sz="1300" b="1"/>
              <a:pPr algn="ctr" eaLnBrk="1" hangingPunct="1"/>
              <a:t>1</a:t>
            </a:fld>
            <a:endParaRPr lang="fr-FR" altLang="fr-FR" sz="1300" b="1"/>
          </a:p>
        </p:txBody>
      </p:sp>
      <p:sp>
        <p:nvSpPr>
          <p:cNvPr id="4099" name="ZoneTexte 14">
            <a:extLst>
              <a:ext uri="{FF2B5EF4-FFF2-40B4-BE49-F238E27FC236}">
                <a16:creationId xmlns:a16="http://schemas.microsoft.com/office/drawing/2014/main" id="{87495D00-6451-49C5-9082-0BC512AD3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88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fr-FR" altLang="fr-FR" sz="2800" b="1">
                <a:solidFill>
                  <a:schemeClr val="bg1"/>
                </a:solidFill>
              </a:rPr>
              <a:t>Projet XX (20XX – 20YY)</a:t>
            </a:r>
          </a:p>
        </p:txBody>
      </p:sp>
      <p:sp>
        <p:nvSpPr>
          <p:cNvPr id="4100" name="Espace réservé du numéro de diapositive 3">
            <a:extLst>
              <a:ext uri="{FF2B5EF4-FFF2-40B4-BE49-F238E27FC236}">
                <a16:creationId xmlns:a16="http://schemas.microsoft.com/office/drawing/2014/main" id="{9F05EEE7-E946-4A79-A7FE-6B6CDF6A47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fld id="{131C74BE-4760-45CD-94E9-FD50A107406B}" type="slidenum">
              <a:rPr lang="fr-FR" altLang="fr-FR" sz="1300"/>
              <a:pPr/>
              <a:t>1</a:t>
            </a:fld>
            <a:endParaRPr lang="fr-FR" altLang="fr-FR" sz="1300"/>
          </a:p>
        </p:txBody>
      </p:sp>
      <p:sp>
        <p:nvSpPr>
          <p:cNvPr id="8199" name="ZoneTexte 5">
            <a:extLst>
              <a:ext uri="{FF2B5EF4-FFF2-40B4-BE49-F238E27FC236}">
                <a16:creationId xmlns:a16="http://schemas.microsoft.com/office/drawing/2014/main" id="{C167C9F7-0F69-4867-9AD1-5D4C14918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588" y="1363663"/>
            <a:ext cx="7416800" cy="52927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9pPr>
          </a:lstStyle>
          <a:p>
            <a:pPr algn="just" eaLnBrk="1" hangingPunct="1">
              <a:defRPr/>
            </a:pPr>
            <a:r>
              <a:rPr lang="fr-FR" altLang="fr-FR" sz="2000" b="1" dirty="0">
                <a:solidFill>
                  <a:srgbClr val="0000FF"/>
                </a:solidFill>
                <a:latin typeface="Calibri" panose="020F0502020204030204" pitchFamily="34" charset="0"/>
              </a:rPr>
              <a:t>Contexte</a:t>
            </a:r>
          </a:p>
          <a:p>
            <a:pPr marL="628650" indent="-342900" algn="just" eaLnBrk="1" hangingPunct="1">
              <a:buFont typeface="Arial" panose="020B0604020202020204" pitchFamily="34" charset="0"/>
              <a:buChar char="•"/>
              <a:tabLst>
                <a:tab pos="628650" algn="l"/>
              </a:tabLst>
              <a:defRPr/>
            </a:pPr>
            <a:r>
              <a:rPr lang="fr-FR" altLang="fr-FR" sz="1800" dirty="0" err="1">
                <a:latin typeface="Calibri" panose="020F0502020204030204" pitchFamily="34" charset="0"/>
              </a:rPr>
              <a:t>Blablabal</a:t>
            </a:r>
            <a:r>
              <a:rPr lang="fr-FR" altLang="fr-FR" sz="1800" dirty="0">
                <a:latin typeface="Calibri" panose="020F0502020204030204" pitchFamily="34" charset="0"/>
              </a:rPr>
              <a:t> </a:t>
            </a:r>
            <a:r>
              <a:rPr lang="fr-FR" altLang="fr-FR" sz="1800" b="1" dirty="0" err="1">
                <a:solidFill>
                  <a:srgbClr val="0000FF"/>
                </a:solidFill>
                <a:latin typeface="Calibri" panose="020F0502020204030204" pitchFamily="34" charset="0"/>
              </a:rPr>
              <a:t>efjhzef</a:t>
            </a:r>
            <a:endParaRPr lang="fr-FR" altLang="fr-FR" sz="18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marL="628650" indent="-342900" algn="just" eaLnBrk="1" hangingPunct="1">
              <a:buFont typeface="Arial" panose="020B0604020202020204" pitchFamily="34" charset="0"/>
              <a:buChar char="•"/>
              <a:tabLst>
                <a:tab pos="628650" algn="l"/>
              </a:tabLst>
              <a:defRPr/>
            </a:pPr>
            <a:r>
              <a:rPr lang="fr-FR" altLang="fr-FR" sz="1800" dirty="0" err="1">
                <a:latin typeface="Calibri" panose="020F0502020204030204" pitchFamily="34" charset="0"/>
              </a:rPr>
              <a:t>Ljfh</a:t>
            </a:r>
            <a:r>
              <a:rPr lang="fr-FR" altLang="fr-FR" sz="1800" dirty="0">
                <a:latin typeface="Calibri" panose="020F0502020204030204" pitchFamily="34" charset="0"/>
              </a:rPr>
              <a:t> </a:t>
            </a:r>
            <a:r>
              <a:rPr lang="fr-FR" altLang="fr-FR" sz="1800" dirty="0" err="1">
                <a:latin typeface="Calibri" panose="020F0502020204030204" pitchFamily="34" charset="0"/>
              </a:rPr>
              <a:t>efùojzg</a:t>
            </a:r>
            <a:r>
              <a:rPr lang="fr-FR" altLang="fr-FR" sz="1800" dirty="0">
                <a:latin typeface="Calibri" panose="020F0502020204030204" pitchFamily="34" charset="0"/>
              </a:rPr>
              <a:t> </a:t>
            </a:r>
            <a:r>
              <a:rPr lang="fr-FR" altLang="fr-FR" sz="1800" dirty="0" err="1">
                <a:latin typeface="Calibri" panose="020F0502020204030204" pitchFamily="34" charset="0"/>
              </a:rPr>
              <a:t>Moizehf</a:t>
            </a:r>
            <a:r>
              <a:rPr lang="fr-FR" altLang="fr-FR" sz="1800" dirty="0">
                <a:latin typeface="Calibri" panose="020F0502020204030204" pitchFamily="34" charset="0"/>
              </a:rPr>
              <a:t> </a:t>
            </a:r>
            <a:r>
              <a:rPr lang="fr-FR" altLang="fr-FR" sz="1800" dirty="0" err="1">
                <a:latin typeface="Calibri" panose="020F0502020204030204" pitchFamily="34" charset="0"/>
              </a:rPr>
              <a:t>ùijef</a:t>
            </a:r>
            <a:r>
              <a:rPr lang="fr-FR" altLang="fr-FR" sz="1800" dirty="0">
                <a:latin typeface="Calibri" panose="020F0502020204030204" pitchFamily="34" charset="0"/>
              </a:rPr>
              <a:t> </a:t>
            </a:r>
            <a:r>
              <a:rPr lang="fr-FR" altLang="fr-FR" sz="1800" b="1" dirty="0" err="1">
                <a:solidFill>
                  <a:srgbClr val="0000FF"/>
                </a:solidFill>
                <a:latin typeface="Calibri" panose="020F0502020204030204" pitchFamily="34" charset="0"/>
              </a:rPr>
              <a:t>jeùf</a:t>
            </a:r>
            <a:r>
              <a:rPr lang="fr-FR" altLang="fr-FR" sz="1800" b="1" dirty="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800" b="1" dirty="0" err="1">
                <a:solidFill>
                  <a:srgbClr val="0000FF"/>
                </a:solidFill>
                <a:latin typeface="Calibri" panose="020F0502020204030204" pitchFamily="34" charset="0"/>
              </a:rPr>
              <a:t>zjiozefùpzoe</a:t>
            </a:r>
            <a:r>
              <a:rPr lang="fr-FR" altLang="fr-FR" sz="1800" b="1" dirty="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800" dirty="0" err="1">
                <a:latin typeface="Calibri" panose="020F0502020204030204" pitchFamily="34" charset="0"/>
              </a:rPr>
              <a:t>ùzejfkù</a:t>
            </a:r>
            <a:r>
              <a:rPr lang="fr-FR" altLang="fr-FR" sz="1800" dirty="0">
                <a:latin typeface="Calibri" panose="020F0502020204030204" pitchFamily="34" charset="0"/>
              </a:rPr>
              <a:t>  </a:t>
            </a:r>
          </a:p>
          <a:p>
            <a:pPr marL="628650" indent="-342900" algn="just" eaLnBrk="1" hangingPunct="1">
              <a:buFont typeface="Arial" panose="020B0604020202020204" pitchFamily="34" charset="0"/>
              <a:buChar char="•"/>
              <a:tabLst>
                <a:tab pos="628650" algn="l"/>
              </a:tabLst>
              <a:defRPr/>
            </a:pPr>
            <a:r>
              <a:rPr lang="fr-FR" altLang="fr-FR" sz="1800" dirty="0" err="1">
                <a:latin typeface="Calibri" panose="020F0502020204030204" pitchFamily="34" charset="0"/>
              </a:rPr>
              <a:t>Fzsefozijpog</a:t>
            </a:r>
            <a:r>
              <a:rPr lang="fr-FR" altLang="fr-FR" sz="1800" dirty="0">
                <a:latin typeface="Calibri" panose="020F0502020204030204" pitchFamily="34" charset="0"/>
              </a:rPr>
              <a:t> </a:t>
            </a:r>
            <a:r>
              <a:rPr lang="fr-FR" altLang="fr-FR" sz="1800" dirty="0" err="1">
                <a:latin typeface="Calibri" panose="020F0502020204030204" pitchFamily="34" charset="0"/>
              </a:rPr>
              <a:t>pzoef</a:t>
            </a:r>
            <a:r>
              <a:rPr lang="fr-FR" altLang="fr-FR" sz="1800" dirty="0">
                <a:latin typeface="Calibri" panose="020F0502020204030204" pitchFamily="34" charset="0"/>
              </a:rPr>
              <a:t>*</a:t>
            </a:r>
            <a:r>
              <a:rPr lang="fr-FR" altLang="fr-FR" sz="1800" dirty="0" err="1">
                <a:latin typeface="Calibri" panose="020F0502020204030204" pitchFamily="34" charset="0"/>
              </a:rPr>
              <a:t>zoe</a:t>
            </a:r>
            <a:r>
              <a:rPr lang="fr-FR" altLang="fr-FR" sz="1800" dirty="0">
                <a:latin typeface="Calibri" panose="020F0502020204030204" pitchFamily="34" charset="0"/>
              </a:rPr>
              <a:t> *</a:t>
            </a:r>
            <a:r>
              <a:rPr lang="fr-FR" altLang="fr-FR" sz="1800" dirty="0" err="1">
                <a:latin typeface="Calibri" panose="020F0502020204030204" pitchFamily="34" charset="0"/>
              </a:rPr>
              <a:t>poejf</a:t>
            </a:r>
            <a:endParaRPr lang="fr-FR" altLang="fr-FR" sz="1800" dirty="0">
              <a:latin typeface="Calibri" panose="020F0502020204030204" pitchFamily="34" charset="0"/>
            </a:endParaRPr>
          </a:p>
          <a:p>
            <a:pPr marL="628650" indent="-342900" algn="just" eaLnBrk="1" hangingPunct="1">
              <a:buFont typeface="Arial" panose="020B0604020202020204" pitchFamily="34" charset="0"/>
              <a:buChar char="•"/>
              <a:tabLst>
                <a:tab pos="628650" algn="l"/>
              </a:tabLst>
              <a:defRPr/>
            </a:pPr>
            <a:endParaRPr lang="fr-FR" altLang="fr-FR" sz="1800" dirty="0">
              <a:latin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fr-FR" altLang="fr-FR" sz="20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ts val="600"/>
              </a:spcBef>
              <a:defRPr/>
            </a:pPr>
            <a:r>
              <a:rPr lang="fr-FR" altLang="fr-FR" sz="2000" b="1" dirty="0">
                <a:solidFill>
                  <a:srgbClr val="0000FF"/>
                </a:solidFill>
                <a:latin typeface="Calibri" panose="020F0502020204030204" pitchFamily="34" charset="0"/>
              </a:rPr>
              <a:t>Financement : XXX k€</a:t>
            </a:r>
          </a:p>
          <a:p>
            <a:pPr algn="just" eaLnBrk="1" hangingPunct="1">
              <a:spcBef>
                <a:spcPts val="600"/>
              </a:spcBef>
              <a:defRPr/>
            </a:pPr>
            <a:r>
              <a:rPr lang="fr-FR" altLang="fr-FR" sz="1800" i="1" dirty="0">
                <a:latin typeface="Calibri" panose="020F0502020204030204" pitchFamily="34" charset="0"/>
              </a:rPr>
              <a:t>AAP YYYYY</a:t>
            </a:r>
          </a:p>
          <a:p>
            <a:pPr marL="628650" indent="-342900" algn="just" eaLnBrk="1" hangingPunct="1">
              <a:buFont typeface="Arial" panose="020B0604020202020204" pitchFamily="34" charset="0"/>
              <a:buChar char="•"/>
              <a:tabLst>
                <a:tab pos="628650" algn="l"/>
              </a:tabLst>
              <a:defRPr/>
            </a:pPr>
            <a:r>
              <a:rPr lang="fr-FR" altLang="fr-FR" sz="1800" dirty="0">
                <a:latin typeface="Calibri" panose="020F0502020204030204" pitchFamily="34" charset="0"/>
              </a:rPr>
              <a:t>Financeur 1</a:t>
            </a:r>
          </a:p>
          <a:p>
            <a:pPr marL="628650" indent="-342900" algn="just" eaLnBrk="1" hangingPunct="1">
              <a:buFont typeface="Arial" panose="020B0604020202020204" pitchFamily="34" charset="0"/>
              <a:buChar char="•"/>
              <a:tabLst>
                <a:tab pos="628650" algn="l"/>
              </a:tabLst>
              <a:defRPr/>
            </a:pPr>
            <a:endParaRPr lang="fr-FR" altLang="fr-FR" sz="1800" dirty="0">
              <a:latin typeface="Calibri" panose="020F0502020204030204" pitchFamily="34" charset="0"/>
            </a:endParaRPr>
          </a:p>
          <a:p>
            <a:pPr marL="628650" indent="-342900" algn="just" eaLnBrk="1" hangingPunct="1">
              <a:buFont typeface="Arial" panose="020B0604020202020204" pitchFamily="34" charset="0"/>
              <a:buChar char="•"/>
              <a:tabLst>
                <a:tab pos="628650" algn="l"/>
              </a:tabLst>
              <a:defRPr/>
            </a:pPr>
            <a:r>
              <a:rPr lang="fr-FR" altLang="fr-FR" sz="1800" dirty="0">
                <a:latin typeface="Calibri" panose="020F0502020204030204" pitchFamily="34" charset="0"/>
              </a:rPr>
              <a:t>Financeur 2</a:t>
            </a:r>
          </a:p>
          <a:p>
            <a:pPr algn="just" eaLnBrk="1" hangingPunct="1">
              <a:spcBef>
                <a:spcPts val="600"/>
              </a:spcBef>
              <a:defRPr/>
            </a:pPr>
            <a:endParaRPr lang="fr-FR" altLang="fr-FR" sz="20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ts val="600"/>
              </a:spcBef>
              <a:defRPr/>
            </a:pPr>
            <a:r>
              <a:rPr lang="fr-FR" altLang="fr-FR" sz="2000" b="1" dirty="0">
                <a:solidFill>
                  <a:srgbClr val="0000FF"/>
                </a:solidFill>
                <a:latin typeface="Calibri" panose="020F0502020204030204" pitchFamily="34" charset="0"/>
              </a:rPr>
              <a:t>Partenaires du projet</a:t>
            </a:r>
          </a:p>
          <a:p>
            <a:pPr marL="628650" indent="-342900" algn="just" eaLnBrk="1" hangingPunct="1">
              <a:buFont typeface="Arial" panose="020B0604020202020204" pitchFamily="34" charset="0"/>
              <a:buChar char="•"/>
              <a:tabLst>
                <a:tab pos="628650" algn="l"/>
              </a:tabLst>
              <a:defRPr/>
            </a:pPr>
            <a:r>
              <a:rPr lang="fr-FR" altLang="fr-FR" sz="1800" dirty="0">
                <a:latin typeface="Calibri" panose="020F0502020204030204" pitchFamily="34" charset="0"/>
              </a:rPr>
              <a:t>Partenaires 1</a:t>
            </a:r>
          </a:p>
          <a:p>
            <a:pPr marL="628650" indent="-342900" algn="just" eaLnBrk="1" hangingPunct="1">
              <a:buFont typeface="Arial" panose="020B0604020202020204" pitchFamily="34" charset="0"/>
              <a:buChar char="•"/>
              <a:tabLst>
                <a:tab pos="628650" algn="l"/>
              </a:tabLst>
              <a:defRPr/>
            </a:pPr>
            <a:r>
              <a:rPr lang="fr-FR" altLang="fr-FR" sz="1800" dirty="0">
                <a:latin typeface="Calibri" panose="020F0502020204030204" pitchFamily="34" charset="0"/>
              </a:rPr>
              <a:t>Partenaires 2</a:t>
            </a:r>
          </a:p>
          <a:p>
            <a:pPr marL="628650" indent="-342900" algn="just" eaLnBrk="1" hangingPunct="1">
              <a:buFont typeface="Arial" panose="020B0604020202020204" pitchFamily="34" charset="0"/>
              <a:buChar char="•"/>
              <a:tabLst>
                <a:tab pos="628650" algn="l"/>
              </a:tabLst>
              <a:defRPr/>
            </a:pPr>
            <a:r>
              <a:rPr lang="fr-FR" altLang="fr-FR" sz="1800" dirty="0">
                <a:latin typeface="Calibri" panose="020F0502020204030204" pitchFamily="34" charset="0"/>
              </a:rPr>
              <a:t>Partenaires 3</a:t>
            </a:r>
          </a:p>
          <a:p>
            <a:pPr algn="just" eaLnBrk="1" hangingPunct="1">
              <a:defRPr/>
            </a:pPr>
            <a:endParaRPr lang="fr-FR" altLang="fr-FR" sz="1800" b="1" i="1" dirty="0">
              <a:latin typeface="Calibri" panose="020F0502020204030204" pitchFamily="34" charset="0"/>
            </a:endParaRPr>
          </a:p>
        </p:txBody>
      </p:sp>
      <p:sp>
        <p:nvSpPr>
          <p:cNvPr id="4102" name="Rectangle à coins arrondis 1">
            <a:extLst>
              <a:ext uri="{FF2B5EF4-FFF2-40B4-BE49-F238E27FC236}">
                <a16:creationId xmlns:a16="http://schemas.microsoft.com/office/drawing/2014/main" id="{21C33436-3016-4F87-9FFE-C429BC7E0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463" y="188913"/>
            <a:ext cx="1944687" cy="503237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fr-FR" altLang="fr-FR"/>
              <a:t>LOGO PROJET</a:t>
            </a:r>
          </a:p>
        </p:txBody>
      </p:sp>
      <p:sp>
        <p:nvSpPr>
          <p:cNvPr id="4103" name="ZoneTexte 14">
            <a:extLst>
              <a:ext uri="{FF2B5EF4-FFF2-40B4-BE49-F238E27FC236}">
                <a16:creationId xmlns:a16="http://schemas.microsoft.com/office/drawing/2014/main" id="{A023731F-491B-4DBC-8DF7-D64B71016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63" y="838200"/>
            <a:ext cx="8904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fr-FR" altLang="fr-FR" sz="2000" b="1">
                <a:solidFill>
                  <a:srgbClr val="34AC8D"/>
                </a:solidFill>
              </a:rPr>
              <a:t>Titre du projet</a:t>
            </a:r>
          </a:p>
        </p:txBody>
      </p:sp>
      <p:sp>
        <p:nvSpPr>
          <p:cNvPr id="4104" name="Rectangle à coins arrondis 1">
            <a:extLst>
              <a:ext uri="{FF2B5EF4-FFF2-40B4-BE49-F238E27FC236}">
                <a16:creationId xmlns:a16="http://schemas.microsoft.com/office/drawing/2014/main" id="{D261C218-CA99-45EB-A2EF-4F10625D4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3825" y="4200525"/>
            <a:ext cx="1944688" cy="503238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fr-FR" altLang="fr-FR"/>
              <a:t>LOGO Financeur 2</a:t>
            </a:r>
          </a:p>
        </p:txBody>
      </p:sp>
      <p:sp>
        <p:nvSpPr>
          <p:cNvPr id="4105" name="Rectangle à coins arrondis 1">
            <a:extLst>
              <a:ext uri="{FF2B5EF4-FFF2-40B4-BE49-F238E27FC236}">
                <a16:creationId xmlns:a16="http://schemas.microsoft.com/office/drawing/2014/main" id="{867475C1-E264-4B45-8782-73ECFDEEA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3825" y="3584575"/>
            <a:ext cx="1944688" cy="503238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fr-FR" altLang="fr-FR"/>
              <a:t>LOGO Financeur 1</a:t>
            </a:r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621A80F0-0756-4BE9-9F4F-264DF6914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3714750"/>
            <a:ext cx="45720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8650" indent="-342900">
              <a:tabLst>
                <a:tab pos="628650" algn="l"/>
              </a:tabLs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628650" algn="l"/>
              </a:tabLs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628650" algn="l"/>
              </a:tabLs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628650" algn="l"/>
              </a:tabLs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628650" algn="l"/>
              </a:tabLs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fr-FR" altLang="fr-FR" sz="1800">
                <a:solidFill>
                  <a:srgbClr val="000000"/>
                </a:solidFill>
                <a:latin typeface="Calibri" panose="020F0502020204030204" pitchFamily="34" charset="0"/>
              </a:rPr>
              <a:t>Financeur 3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fr-FR" altLang="fr-FR" sz="18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fr-FR" altLang="fr-FR" sz="1800">
                <a:solidFill>
                  <a:srgbClr val="000000"/>
                </a:solidFill>
                <a:latin typeface="Calibri" panose="020F0502020204030204" pitchFamily="34" charset="0"/>
              </a:rPr>
              <a:t>Financeur 4</a:t>
            </a:r>
          </a:p>
        </p:txBody>
      </p:sp>
      <p:sp>
        <p:nvSpPr>
          <p:cNvPr id="4107" name="Rectangle à coins arrondis 1">
            <a:extLst>
              <a:ext uri="{FF2B5EF4-FFF2-40B4-BE49-F238E27FC236}">
                <a16:creationId xmlns:a16="http://schemas.microsoft.com/office/drawing/2014/main" id="{26085D49-8100-42B3-9BF1-650C3F88D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4838" y="4302125"/>
            <a:ext cx="1944687" cy="503238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fr-FR" altLang="fr-FR"/>
              <a:t>LOGO Financeur 4</a:t>
            </a:r>
          </a:p>
        </p:txBody>
      </p:sp>
      <p:sp>
        <p:nvSpPr>
          <p:cNvPr id="4108" name="Rectangle à coins arrondis 1">
            <a:extLst>
              <a:ext uri="{FF2B5EF4-FFF2-40B4-BE49-F238E27FC236}">
                <a16:creationId xmlns:a16="http://schemas.microsoft.com/office/drawing/2014/main" id="{A071B341-D5D0-4DCB-80C4-3EF5F77ED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1975" y="3573463"/>
            <a:ext cx="1944688" cy="503237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fr-FR" altLang="fr-FR"/>
              <a:t>LOGO Financeur 3</a:t>
            </a:r>
          </a:p>
        </p:txBody>
      </p:sp>
      <p:sp>
        <p:nvSpPr>
          <p:cNvPr id="4109" name="Rectangle à coins arrondis 1">
            <a:extLst>
              <a:ext uri="{FF2B5EF4-FFF2-40B4-BE49-F238E27FC236}">
                <a16:creationId xmlns:a16="http://schemas.microsoft.com/office/drawing/2014/main" id="{F9E9D2F0-4FE3-4E6E-82FF-4EDFC26A3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6561138"/>
            <a:ext cx="1511300" cy="293687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fr-FR" altLang="fr-FR"/>
              <a:t>LOGO Partenaire1</a:t>
            </a:r>
          </a:p>
        </p:txBody>
      </p:sp>
      <p:sp>
        <p:nvSpPr>
          <p:cNvPr id="4110" name="Rectangle à coins arrondis 1">
            <a:extLst>
              <a:ext uri="{FF2B5EF4-FFF2-40B4-BE49-F238E27FC236}">
                <a16:creationId xmlns:a16="http://schemas.microsoft.com/office/drawing/2014/main" id="{ACBCB80A-20A5-4D86-92F0-FD3AE9855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6592888"/>
            <a:ext cx="1511300" cy="2921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fr-FR" altLang="fr-FR"/>
              <a:t>LOGO Partenaire2</a:t>
            </a:r>
          </a:p>
        </p:txBody>
      </p:sp>
      <p:sp>
        <p:nvSpPr>
          <p:cNvPr id="4111" name="Rectangle à coins arrondis 1">
            <a:extLst>
              <a:ext uri="{FF2B5EF4-FFF2-40B4-BE49-F238E27FC236}">
                <a16:creationId xmlns:a16="http://schemas.microsoft.com/office/drawing/2014/main" id="{118C7D29-DF4A-49A4-A48C-FDE17AFEF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6592888"/>
            <a:ext cx="1511300" cy="2921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fr-FR" altLang="fr-FR"/>
              <a:t>LOGO Partenaire3</a:t>
            </a:r>
          </a:p>
        </p:txBody>
      </p:sp>
      <p:sp>
        <p:nvSpPr>
          <p:cNvPr id="18" name="Rectangle à coins arrondis 1">
            <a:extLst>
              <a:ext uri="{FF2B5EF4-FFF2-40B4-BE49-F238E27FC236}">
                <a16:creationId xmlns:a16="http://schemas.microsoft.com/office/drawing/2014/main" id="{39D2ADF9-0F0E-4ADA-921F-ED6FC118D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1950" y="1784351"/>
            <a:ext cx="1944688" cy="503238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fr-FR" altLang="fr-FR" dirty="0"/>
              <a:t>Illustration</a:t>
            </a:r>
          </a:p>
        </p:txBody>
      </p:sp>
      <p:sp>
        <p:nvSpPr>
          <p:cNvPr id="4113" name="Rectangle 18">
            <a:extLst>
              <a:ext uri="{FF2B5EF4-FFF2-40B4-BE49-F238E27FC236}">
                <a16:creationId xmlns:a16="http://schemas.microsoft.com/office/drawing/2014/main" id="{FE0B5EDA-505C-414E-BBD4-88265EBB8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530225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8650" indent="-342900">
              <a:tabLst>
                <a:tab pos="628650" algn="l"/>
              </a:tabLs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628650" algn="l"/>
              </a:tabLs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628650" algn="l"/>
              </a:tabLs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628650" algn="l"/>
              </a:tabLs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628650" algn="l"/>
              </a:tabLs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fr-FR" altLang="fr-FR" sz="1800">
                <a:solidFill>
                  <a:srgbClr val="000000"/>
                </a:solidFill>
                <a:latin typeface="Calibri" panose="020F0502020204030204" pitchFamily="34" charset="0"/>
              </a:rPr>
              <a:t>Partenaire 4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fr-FR" altLang="fr-FR" sz="1800">
                <a:solidFill>
                  <a:srgbClr val="000000"/>
                </a:solidFill>
                <a:latin typeface="Calibri" panose="020F0502020204030204" pitchFamily="34" charset="0"/>
              </a:rPr>
              <a:t>Partenaire 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numéro de diapositive 3">
            <a:extLst>
              <a:ext uri="{FF2B5EF4-FFF2-40B4-BE49-F238E27FC236}">
                <a16:creationId xmlns:a16="http://schemas.microsoft.com/office/drawing/2014/main" id="{090D10DD-8BAD-44B3-A737-CA41DB10BB93}"/>
              </a:ext>
            </a:extLst>
          </p:cNvPr>
          <p:cNvSpPr txBox="1">
            <a:spLocks noGrp="1"/>
          </p:cNvSpPr>
          <p:nvPr/>
        </p:nvSpPr>
        <p:spPr bwMode="auto">
          <a:xfrm>
            <a:off x="8382000" y="6362700"/>
            <a:ext cx="3810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fld id="{D6E31268-F819-45C5-9C06-F2E93F3E5528}" type="slidenum">
              <a:rPr lang="fr-FR" altLang="fr-FR" sz="1300" b="1"/>
              <a:pPr algn="ctr" eaLnBrk="1" hangingPunct="1"/>
              <a:t>2</a:t>
            </a:fld>
            <a:endParaRPr lang="fr-FR" altLang="fr-FR" sz="1300" b="1"/>
          </a:p>
        </p:txBody>
      </p:sp>
      <p:sp>
        <p:nvSpPr>
          <p:cNvPr id="6147" name="ZoneTexte 14">
            <a:extLst>
              <a:ext uri="{FF2B5EF4-FFF2-40B4-BE49-F238E27FC236}">
                <a16:creationId xmlns:a16="http://schemas.microsoft.com/office/drawing/2014/main" id="{55233F36-0A52-425C-8E6F-060DEB827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88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fr-FR" altLang="fr-FR" sz="2800" b="1">
                <a:solidFill>
                  <a:schemeClr val="bg1"/>
                </a:solidFill>
              </a:rPr>
              <a:t>Projet XX (20XX – 20YY)</a:t>
            </a:r>
          </a:p>
        </p:txBody>
      </p:sp>
      <p:sp>
        <p:nvSpPr>
          <p:cNvPr id="6148" name="Espace réservé du numéro de diapositive 3">
            <a:extLst>
              <a:ext uri="{FF2B5EF4-FFF2-40B4-BE49-F238E27FC236}">
                <a16:creationId xmlns:a16="http://schemas.microsoft.com/office/drawing/2014/main" id="{A7CCB57E-373F-47B6-B314-477FF1C690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fld id="{7BF59A5C-8BD6-46A5-9E86-E587455AA72C}" type="slidenum">
              <a:rPr lang="fr-FR" altLang="fr-FR" sz="1300"/>
              <a:pPr/>
              <a:t>2</a:t>
            </a:fld>
            <a:endParaRPr lang="fr-FR" altLang="fr-FR" sz="1300"/>
          </a:p>
        </p:txBody>
      </p:sp>
      <p:sp>
        <p:nvSpPr>
          <p:cNvPr id="8199" name="ZoneTexte 5">
            <a:extLst>
              <a:ext uri="{FF2B5EF4-FFF2-40B4-BE49-F238E27FC236}">
                <a16:creationId xmlns:a16="http://schemas.microsoft.com/office/drawing/2014/main" id="{A824274D-2824-4349-88FC-3F6389A5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" y="1046163"/>
            <a:ext cx="4168775" cy="30162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9pPr>
          </a:lstStyle>
          <a:p>
            <a:pPr algn="just" eaLnBrk="1" hangingPunct="1">
              <a:defRPr/>
            </a:pPr>
            <a:r>
              <a:rPr lang="fr-FR" altLang="fr-FR" sz="2000" b="1" dirty="0">
                <a:solidFill>
                  <a:srgbClr val="0000FF"/>
                </a:solidFill>
                <a:latin typeface="Calibri" panose="020F0502020204030204" pitchFamily="34" charset="0"/>
              </a:rPr>
              <a:t>Objectifs</a:t>
            </a:r>
          </a:p>
          <a:p>
            <a:pPr marL="628650" indent="-342900" algn="just" eaLnBrk="1" hangingPunct="1">
              <a:buFont typeface="Arial" panose="020B0604020202020204" pitchFamily="34" charset="0"/>
              <a:buChar char="•"/>
              <a:tabLst>
                <a:tab pos="628650" algn="l"/>
              </a:tabLst>
              <a:defRPr/>
            </a:pPr>
            <a:r>
              <a:rPr lang="fr-FR" altLang="fr-FR" sz="1800" dirty="0">
                <a:latin typeface="Calibri" panose="020F0502020204030204" pitchFamily="34" charset="0"/>
              </a:rPr>
              <a:t>Objectif 1</a:t>
            </a:r>
          </a:p>
          <a:p>
            <a:pPr marL="628650" indent="-342900" algn="just" eaLnBrk="1" hangingPunct="1">
              <a:buFont typeface="Arial" panose="020B0604020202020204" pitchFamily="34" charset="0"/>
              <a:buChar char="•"/>
              <a:tabLst>
                <a:tab pos="628650" algn="l"/>
              </a:tabLst>
              <a:defRPr/>
            </a:pPr>
            <a:r>
              <a:rPr lang="fr-FR" altLang="fr-FR" sz="1800" dirty="0">
                <a:latin typeface="Calibri" panose="020F0502020204030204" pitchFamily="34" charset="0"/>
              </a:rPr>
              <a:t>Objectif 2</a:t>
            </a:r>
          </a:p>
          <a:p>
            <a:pPr marL="628650" indent="-342900" algn="just" eaLnBrk="1" hangingPunct="1">
              <a:buFont typeface="Arial" panose="020B0604020202020204" pitchFamily="34" charset="0"/>
              <a:buChar char="•"/>
              <a:tabLst>
                <a:tab pos="628650" algn="l"/>
              </a:tabLst>
              <a:defRPr/>
            </a:pPr>
            <a:r>
              <a:rPr lang="fr-FR" altLang="fr-FR" sz="1800" dirty="0">
                <a:latin typeface="Calibri" panose="020F0502020204030204" pitchFamily="34" charset="0"/>
              </a:rPr>
              <a:t>Objectif 3</a:t>
            </a:r>
          </a:p>
          <a:p>
            <a:pPr algn="just" eaLnBrk="1" hangingPunct="1">
              <a:defRPr/>
            </a:pPr>
            <a:endParaRPr lang="fr-FR" altLang="fr-FR" sz="24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fr-FR" altLang="fr-FR" sz="24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algn="just" eaLnBrk="1" hangingPunct="1">
              <a:defRPr/>
            </a:pPr>
            <a:r>
              <a:rPr lang="fr-FR" altLang="fr-FR" sz="2000" b="1" dirty="0">
                <a:solidFill>
                  <a:srgbClr val="0000FF"/>
                </a:solidFill>
                <a:latin typeface="Calibri" panose="020F0502020204030204" pitchFamily="34" charset="0"/>
              </a:rPr>
              <a:t>Méthodologie</a:t>
            </a:r>
            <a:endParaRPr lang="fr-FR" altLang="fr-FR" sz="24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marL="628650" indent="-342900" algn="just" eaLnBrk="1" hangingPunct="1">
              <a:buFont typeface="Arial" panose="020B0604020202020204" pitchFamily="34" charset="0"/>
              <a:buChar char="•"/>
              <a:tabLst>
                <a:tab pos="628650" algn="l"/>
              </a:tabLst>
              <a:defRPr/>
            </a:pPr>
            <a:r>
              <a:rPr lang="fr-FR" altLang="fr-FR" sz="1800" dirty="0" err="1">
                <a:latin typeface="Calibri" panose="020F0502020204030204" pitchFamily="34" charset="0"/>
              </a:rPr>
              <a:t>fùiojù</a:t>
            </a:r>
            <a:endParaRPr lang="fr-FR" altLang="fr-FR" sz="2000" dirty="0">
              <a:latin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fr-FR" altLang="fr-FR" sz="2400" b="1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6150" name="Rectangle à coins arrondis 1">
            <a:extLst>
              <a:ext uri="{FF2B5EF4-FFF2-40B4-BE49-F238E27FC236}">
                <a16:creationId xmlns:a16="http://schemas.microsoft.com/office/drawing/2014/main" id="{54BC7A9E-27A8-4354-8455-26A64AFA4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463" y="188913"/>
            <a:ext cx="1944687" cy="503237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fr-FR" altLang="fr-FR"/>
              <a:t>LOGO PROJET</a:t>
            </a:r>
          </a:p>
        </p:txBody>
      </p:sp>
      <p:sp>
        <p:nvSpPr>
          <p:cNvPr id="6151" name="Rectangle à coins arrondis 1">
            <a:extLst>
              <a:ext uri="{FF2B5EF4-FFF2-40B4-BE49-F238E27FC236}">
                <a16:creationId xmlns:a16="http://schemas.microsoft.com/office/drawing/2014/main" id="{39CC5D76-1AEC-49D4-BDC6-88FFF4FFD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6561138"/>
            <a:ext cx="1511300" cy="293687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fr-FR" altLang="fr-FR"/>
              <a:t>LOGO Partenaire1</a:t>
            </a:r>
          </a:p>
        </p:txBody>
      </p:sp>
      <p:sp>
        <p:nvSpPr>
          <p:cNvPr id="6152" name="Rectangle à coins arrondis 1">
            <a:extLst>
              <a:ext uri="{FF2B5EF4-FFF2-40B4-BE49-F238E27FC236}">
                <a16:creationId xmlns:a16="http://schemas.microsoft.com/office/drawing/2014/main" id="{BF981C20-3AE4-43FF-AA9B-18CD10429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6592888"/>
            <a:ext cx="1511300" cy="2921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fr-FR" altLang="fr-FR"/>
              <a:t>LOGO Partenaire2</a:t>
            </a:r>
          </a:p>
        </p:txBody>
      </p:sp>
      <p:sp>
        <p:nvSpPr>
          <p:cNvPr id="6153" name="Rectangle à coins arrondis 1">
            <a:extLst>
              <a:ext uri="{FF2B5EF4-FFF2-40B4-BE49-F238E27FC236}">
                <a16:creationId xmlns:a16="http://schemas.microsoft.com/office/drawing/2014/main" id="{2BA57C94-AAF4-4851-9AA0-87E24190E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6592888"/>
            <a:ext cx="1511300" cy="2921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fr-FR" altLang="fr-FR"/>
              <a:t>LOGO Partenaire3</a:t>
            </a:r>
          </a:p>
        </p:txBody>
      </p:sp>
      <p:sp>
        <p:nvSpPr>
          <p:cNvPr id="18" name="Rectangle à coins arrondis 1">
            <a:extLst>
              <a:ext uri="{FF2B5EF4-FFF2-40B4-BE49-F238E27FC236}">
                <a16:creationId xmlns:a16="http://schemas.microsoft.com/office/drawing/2014/main" id="{6358FF25-B5EF-453C-8D6B-A6F43C4E9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1557338"/>
            <a:ext cx="1944687" cy="503237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fr-FR" altLang="fr-FR" dirty="0"/>
              <a:t>Illustration </a:t>
            </a:r>
          </a:p>
        </p:txBody>
      </p:sp>
      <p:sp>
        <p:nvSpPr>
          <p:cNvPr id="20" name="Rectangle à coins arrondis 1">
            <a:extLst>
              <a:ext uri="{FF2B5EF4-FFF2-40B4-BE49-F238E27FC236}">
                <a16:creationId xmlns:a16="http://schemas.microsoft.com/office/drawing/2014/main" id="{2EC167DA-F811-48F9-A644-181634FB7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4221163"/>
            <a:ext cx="3089275" cy="1439862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fr-FR" altLang="fr-FR" dirty="0"/>
              <a:t>Organisation des tâches</a:t>
            </a:r>
          </a:p>
          <a:p>
            <a:pPr algn="ctr" eaLnBrk="1" hangingPunct="1">
              <a:defRPr/>
            </a:pPr>
            <a:r>
              <a:rPr lang="fr-FR" altLang="fr-FR" dirty="0"/>
              <a:t>Sous forme de tableau ou de schéma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numéro de diapositive 3">
            <a:extLst>
              <a:ext uri="{FF2B5EF4-FFF2-40B4-BE49-F238E27FC236}">
                <a16:creationId xmlns:a16="http://schemas.microsoft.com/office/drawing/2014/main" id="{98973B9A-65AF-41A3-9B85-F45082591758}"/>
              </a:ext>
            </a:extLst>
          </p:cNvPr>
          <p:cNvSpPr txBox="1">
            <a:spLocks noGrp="1"/>
          </p:cNvSpPr>
          <p:nvPr/>
        </p:nvSpPr>
        <p:spPr bwMode="auto">
          <a:xfrm>
            <a:off x="8382000" y="6362700"/>
            <a:ext cx="3810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fld id="{74B5161B-7920-4D80-940B-C46314483553}" type="slidenum">
              <a:rPr lang="fr-FR" altLang="fr-FR" sz="1300" b="1"/>
              <a:pPr algn="ctr" eaLnBrk="1" hangingPunct="1"/>
              <a:t>3</a:t>
            </a:fld>
            <a:endParaRPr lang="fr-FR" altLang="fr-FR" sz="1300" b="1"/>
          </a:p>
        </p:txBody>
      </p:sp>
      <p:sp>
        <p:nvSpPr>
          <p:cNvPr id="8195" name="ZoneTexte 14">
            <a:extLst>
              <a:ext uri="{FF2B5EF4-FFF2-40B4-BE49-F238E27FC236}">
                <a16:creationId xmlns:a16="http://schemas.microsoft.com/office/drawing/2014/main" id="{F9864068-B726-479A-90B1-0C1AE7F15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88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fr-FR" altLang="fr-FR" sz="2800" b="1">
                <a:solidFill>
                  <a:schemeClr val="bg1"/>
                </a:solidFill>
              </a:rPr>
              <a:t>Projet Cosmet’eau (2014 – 2018)</a:t>
            </a:r>
          </a:p>
        </p:txBody>
      </p:sp>
      <p:sp>
        <p:nvSpPr>
          <p:cNvPr id="8196" name="Espace réservé du numéro de diapositive 3">
            <a:extLst>
              <a:ext uri="{FF2B5EF4-FFF2-40B4-BE49-F238E27FC236}">
                <a16:creationId xmlns:a16="http://schemas.microsoft.com/office/drawing/2014/main" id="{00C3E66D-5EE1-4099-B659-5C9CA0B437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fld id="{E69CE7E8-BC18-4307-BFA7-C0B94ADF8C80}" type="slidenum">
              <a:rPr lang="fr-FR" altLang="fr-FR" sz="1300"/>
              <a:pPr/>
              <a:t>3</a:t>
            </a:fld>
            <a:endParaRPr lang="fr-FR" altLang="fr-FR" sz="1300"/>
          </a:p>
        </p:txBody>
      </p:sp>
      <p:sp>
        <p:nvSpPr>
          <p:cNvPr id="8199" name="ZoneTexte 5">
            <a:extLst>
              <a:ext uri="{FF2B5EF4-FFF2-40B4-BE49-F238E27FC236}">
                <a16:creationId xmlns:a16="http://schemas.microsoft.com/office/drawing/2014/main" id="{DFA4E96A-4C4C-4A8F-B7F5-38657ABC0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1439863"/>
            <a:ext cx="8623300" cy="45862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fr-FR" altLang="fr-FR" sz="2000" b="1" dirty="0">
                <a:solidFill>
                  <a:srgbClr val="0000FF"/>
                </a:solidFill>
                <a:latin typeface="Calibri" panose="020F0502020204030204" pitchFamily="34" charset="0"/>
              </a:rPr>
              <a:t>Contexte</a:t>
            </a:r>
          </a:p>
          <a:p>
            <a:pPr marL="273050" indent="-180975" eaLnBrk="1" hangingPunct="1">
              <a:buFont typeface="Arial" panose="020B0604020202020204" pitchFamily="34" charset="0"/>
              <a:buChar char="•"/>
              <a:tabLst>
                <a:tab pos="627063" algn="l"/>
              </a:tabLst>
              <a:defRPr/>
            </a:pPr>
            <a:r>
              <a:rPr lang="fr-FR" altLang="fr-FR" sz="1600" dirty="0">
                <a:latin typeface="Calibri" panose="020F0502020204030204" pitchFamily="34" charset="0"/>
              </a:rPr>
              <a:t>Les produits cosmétiques : un </a:t>
            </a:r>
            <a:r>
              <a:rPr lang="fr-FR" altLang="fr-FR" sz="1600" b="1" dirty="0">
                <a:solidFill>
                  <a:srgbClr val="0000FF"/>
                </a:solidFill>
                <a:latin typeface="Calibri" panose="020F0502020204030204" pitchFamily="34" charset="0"/>
              </a:rPr>
              <a:t>prétexte pour étudier les risques associés aux micropolluants</a:t>
            </a:r>
          </a:p>
          <a:p>
            <a:pPr marL="531813" lvl="1" indent="-180975" eaLnBrk="1" hangingPunct="1">
              <a:buFont typeface="Calibri" panose="020F0502020204030204" pitchFamily="34" charset="0"/>
              <a:buChar char="₋"/>
              <a:tabLst>
                <a:tab pos="627063" algn="l"/>
              </a:tabLst>
              <a:defRPr/>
            </a:pPr>
            <a:r>
              <a:rPr lang="fr-FR" altLang="fr-FR" b="1" dirty="0">
                <a:solidFill>
                  <a:srgbClr val="0000FF"/>
                </a:solidFill>
                <a:latin typeface="Calibri" panose="020F0502020204030204" pitchFamily="34" charset="0"/>
              </a:rPr>
              <a:t>Environnementaux</a:t>
            </a:r>
            <a:r>
              <a:rPr lang="fr-FR" altLang="fr-FR" dirty="0">
                <a:latin typeface="Calibri" panose="020F0502020204030204" pitchFamily="34" charset="0"/>
              </a:rPr>
              <a:t> : qualité eaux urbaines et impacts </a:t>
            </a:r>
            <a:r>
              <a:rPr lang="fr-FR" altLang="fr-FR" dirty="0" err="1">
                <a:latin typeface="Calibri" panose="020F0502020204030204" pitchFamily="34" charset="0"/>
              </a:rPr>
              <a:t>écotoxicologiques</a:t>
            </a:r>
            <a:endParaRPr lang="fr-FR" altLang="fr-FR" dirty="0">
              <a:latin typeface="Calibri" panose="020F0502020204030204" pitchFamily="34" charset="0"/>
            </a:endParaRPr>
          </a:p>
          <a:p>
            <a:pPr marL="531813" lvl="1" indent="-180975" eaLnBrk="1" hangingPunct="1">
              <a:buFont typeface="Calibri" panose="020F0502020204030204" pitchFamily="34" charset="0"/>
              <a:buChar char="₋"/>
              <a:tabLst>
                <a:tab pos="627063" algn="l"/>
              </a:tabLst>
              <a:defRPr/>
            </a:pPr>
            <a:r>
              <a:rPr lang="fr-FR" altLang="fr-FR" b="1" dirty="0">
                <a:solidFill>
                  <a:srgbClr val="0000FF"/>
                </a:solidFill>
                <a:latin typeface="Calibri" panose="020F0502020204030204" pitchFamily="34" charset="0"/>
              </a:rPr>
              <a:t>Sanitaires</a:t>
            </a:r>
            <a:r>
              <a:rPr lang="fr-FR" altLang="fr-FR" dirty="0">
                <a:latin typeface="Calibri" panose="020F0502020204030204" pitchFamily="34" charset="0"/>
              </a:rPr>
              <a:t> : alerte scientifique, réponses des industriels et perception des consommateurs</a:t>
            </a:r>
          </a:p>
          <a:p>
            <a:pPr marL="273050" indent="-180975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627063" algn="l"/>
              </a:tabLst>
              <a:defRPr/>
            </a:pPr>
            <a:r>
              <a:rPr lang="fr-FR" altLang="fr-FR" sz="1600" dirty="0">
                <a:latin typeface="Calibri" panose="020F0502020204030204" pitchFamily="34" charset="0"/>
              </a:rPr>
              <a:t>Réflexion autour d’une </a:t>
            </a:r>
            <a:r>
              <a:rPr lang="fr-FR" altLang="fr-FR" sz="1600" b="1" dirty="0">
                <a:solidFill>
                  <a:srgbClr val="0000FF"/>
                </a:solidFill>
                <a:latin typeface="Calibri" panose="020F0502020204030204" pitchFamily="34" charset="0"/>
              </a:rPr>
              <a:t>prévention à la source des impacts des micropolluants                                                             </a:t>
            </a:r>
            <a:r>
              <a:rPr lang="fr-FR" altLang="fr-FR" sz="1600" dirty="0">
                <a:latin typeface="Calibri" panose="020F0502020204030204" pitchFamily="34" charset="0"/>
              </a:rPr>
              <a:t>sur les milieux (et sur la santé)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fr-FR" altLang="fr-FR" sz="2000" b="1" dirty="0">
                <a:solidFill>
                  <a:srgbClr val="0000FF"/>
                </a:solidFill>
                <a:latin typeface="Calibri" panose="020F0502020204030204" pitchFamily="34" charset="0"/>
              </a:rPr>
              <a:t>Financement : 350 k€ </a:t>
            </a:r>
          </a:p>
          <a:p>
            <a:pPr eaLnBrk="1" hangingPunct="1">
              <a:defRPr/>
            </a:pPr>
            <a:r>
              <a:rPr lang="fr-FR" altLang="fr-FR" sz="1600" i="1" dirty="0">
                <a:latin typeface="Calibri" panose="020F0502020204030204" pitchFamily="34" charset="0"/>
              </a:rPr>
              <a:t>AAP  « Innovation et changements de pratiques – Lutte contre les micropolluants des eaux urbaines »</a:t>
            </a:r>
          </a:p>
          <a:p>
            <a:pPr eaLnBrk="1" hangingPunct="1">
              <a:defRPr/>
            </a:pPr>
            <a:r>
              <a:rPr lang="fr-FR" altLang="fr-FR" sz="900" i="1" dirty="0">
                <a:latin typeface="Calibri" panose="020F0502020204030204" pitchFamily="34" charset="0"/>
              </a:rPr>
              <a:t>	</a:t>
            </a:r>
            <a:endParaRPr lang="fr-FR" altLang="fr-FR" sz="1600" dirty="0">
              <a:latin typeface="Calibri" panose="020F0502020204030204" pitchFamily="34" charset="0"/>
            </a:endParaRPr>
          </a:p>
          <a:p>
            <a:pPr marL="628650" indent="-342900" eaLnBrk="1" hangingPunct="1">
              <a:buFont typeface="Arial" panose="020B0604020202020204" pitchFamily="34" charset="0"/>
              <a:buChar char="•"/>
              <a:tabLst>
                <a:tab pos="628650" algn="l"/>
              </a:tabLst>
              <a:defRPr/>
            </a:pPr>
            <a:r>
              <a:rPr lang="fr-FR" altLang="fr-FR" sz="1600" dirty="0">
                <a:latin typeface="Calibri" panose="020F0502020204030204" pitchFamily="34" charset="0"/>
              </a:rPr>
              <a:t>Ministère de la Transition Écologique et Solidaire</a:t>
            </a:r>
          </a:p>
          <a:p>
            <a:pPr marL="628650" indent="-342900" eaLnBrk="1" hangingPunct="1">
              <a:buFont typeface="Arial" panose="020B0604020202020204" pitchFamily="34" charset="0"/>
              <a:buChar char="•"/>
              <a:tabLst>
                <a:tab pos="628650" algn="l"/>
              </a:tabLst>
              <a:defRPr/>
            </a:pPr>
            <a:r>
              <a:rPr lang="fr-FR" altLang="fr-FR" sz="1600" dirty="0">
                <a:latin typeface="Calibri" panose="020F0502020204030204" pitchFamily="34" charset="0"/>
              </a:rPr>
              <a:t>Agence de l’eau Seine-Normandie</a:t>
            </a:r>
          </a:p>
          <a:p>
            <a:pPr marL="628650" indent="-342900" eaLnBrk="1" hangingPunct="1">
              <a:buFont typeface="Arial" panose="020B0604020202020204" pitchFamily="34" charset="0"/>
              <a:buChar char="•"/>
              <a:tabLst>
                <a:tab pos="628650" algn="l"/>
              </a:tabLst>
              <a:defRPr/>
            </a:pPr>
            <a:r>
              <a:rPr lang="fr-FR" altLang="fr-FR" sz="1600" dirty="0">
                <a:latin typeface="Calibri" panose="020F0502020204030204" pitchFamily="34" charset="0"/>
              </a:rPr>
              <a:t>Agence Française pour la Biodiversité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fr-FR" altLang="fr-FR" sz="2000" b="1" dirty="0">
                <a:solidFill>
                  <a:srgbClr val="0000FF"/>
                </a:solidFill>
                <a:latin typeface="Calibri" panose="020F0502020204030204" pitchFamily="34" charset="0"/>
              </a:rPr>
              <a:t>Partenaires du projet</a:t>
            </a:r>
          </a:p>
          <a:p>
            <a:pPr marL="628650" indent="-342900" eaLnBrk="1" hangingPunct="1">
              <a:buFont typeface="Arial" panose="020B0604020202020204" pitchFamily="34" charset="0"/>
              <a:buChar char="•"/>
              <a:tabLst>
                <a:tab pos="628650" algn="l"/>
              </a:tabLst>
              <a:defRPr/>
            </a:pPr>
            <a:r>
              <a:rPr lang="fr-FR" altLang="fr-FR" sz="1600" dirty="0" err="1">
                <a:latin typeface="Calibri" panose="020F0502020204030204" pitchFamily="34" charset="0"/>
              </a:rPr>
              <a:t>Leesu</a:t>
            </a:r>
            <a:endParaRPr lang="fr-FR" altLang="fr-FR" sz="1600" dirty="0">
              <a:latin typeface="Calibri" panose="020F0502020204030204" pitchFamily="34" charset="0"/>
            </a:endParaRPr>
          </a:p>
          <a:p>
            <a:pPr marL="628650" indent="-342900" eaLnBrk="1" hangingPunct="1">
              <a:buFont typeface="Arial" panose="020B0604020202020204" pitchFamily="34" charset="0"/>
              <a:buChar char="•"/>
              <a:tabLst>
                <a:tab pos="628650" algn="l"/>
              </a:tabLst>
              <a:defRPr/>
            </a:pPr>
            <a:r>
              <a:rPr lang="fr-FR" altLang="fr-FR" sz="1600" dirty="0">
                <a:latin typeface="Calibri" panose="020F0502020204030204" pitchFamily="34" charset="0"/>
              </a:rPr>
              <a:t>Arceau</a:t>
            </a:r>
          </a:p>
          <a:p>
            <a:pPr marL="628650" indent="-342900" eaLnBrk="1" hangingPunct="1">
              <a:buFont typeface="Arial" panose="020B0604020202020204" pitchFamily="34" charset="0"/>
              <a:buChar char="•"/>
              <a:tabLst>
                <a:tab pos="628650" algn="l"/>
              </a:tabLst>
              <a:defRPr/>
            </a:pPr>
            <a:r>
              <a:rPr lang="fr-FR" altLang="fr-FR" sz="1600" dirty="0">
                <a:latin typeface="Calibri" panose="020F0502020204030204" pitchFamily="34" charset="0"/>
              </a:rPr>
              <a:t>SIAAP</a:t>
            </a:r>
          </a:p>
        </p:txBody>
      </p:sp>
      <p:sp>
        <p:nvSpPr>
          <p:cNvPr id="8198" name="ZoneTexte 14">
            <a:extLst>
              <a:ext uri="{FF2B5EF4-FFF2-40B4-BE49-F238E27FC236}">
                <a16:creationId xmlns:a16="http://schemas.microsoft.com/office/drawing/2014/main" id="{EC9EC36B-37A8-4C6E-9953-DB91C9A42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741363"/>
            <a:ext cx="73612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fr-FR" altLang="fr-FR" sz="2000" b="1">
                <a:solidFill>
                  <a:srgbClr val="34AC8D"/>
                </a:solidFill>
              </a:rPr>
              <a:t>Changements de pratiques dans les produits cosmétiques, des lanceurs d’alerte aux impacts sur le milieu récepteur</a:t>
            </a:r>
          </a:p>
        </p:txBody>
      </p:sp>
      <p:sp>
        <p:nvSpPr>
          <p:cNvPr id="2" name="Rectangle 18">
            <a:extLst>
              <a:ext uri="{FF2B5EF4-FFF2-40B4-BE49-F238E27FC236}">
                <a16:creationId xmlns:a16="http://schemas.microsoft.com/office/drawing/2014/main" id="{C0637E9C-4F2D-4A16-9169-C6DEAB73A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1888" y="5349875"/>
            <a:ext cx="4572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8650" indent="-342900">
              <a:tabLst>
                <a:tab pos="628650" algn="l"/>
              </a:tabLs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628650" algn="l"/>
              </a:tabLs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628650" algn="l"/>
              </a:tabLs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628650" algn="l"/>
              </a:tabLs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628650" algn="l"/>
              </a:tabLs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fr-FR" altLang="fr-FR" sz="1600">
                <a:solidFill>
                  <a:srgbClr val="000000"/>
                </a:solidFill>
                <a:latin typeface="Calibri" panose="020F0502020204030204" pitchFamily="34" charset="0"/>
              </a:rPr>
              <a:t>Tronico-VigiCell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fr-FR" altLang="fr-FR" sz="1600">
                <a:solidFill>
                  <a:srgbClr val="000000"/>
                </a:solidFill>
                <a:latin typeface="Calibri" panose="020F0502020204030204" pitchFamily="34" charset="0"/>
              </a:rPr>
              <a:t>Ville de Paris</a:t>
            </a:r>
          </a:p>
        </p:txBody>
      </p:sp>
      <p:pic>
        <p:nvPicPr>
          <p:cNvPr id="8200" name="Picture 20" descr="planche1-v4-final_moyen">
            <a:extLst>
              <a:ext uri="{FF2B5EF4-FFF2-40B4-BE49-F238E27FC236}">
                <a16:creationId xmlns:a16="http://schemas.microsoft.com/office/drawing/2014/main" id="{1F2525F4-86AF-44B5-A65B-C07F50055D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192088"/>
            <a:ext cx="1577975" cy="377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8">
            <a:extLst>
              <a:ext uri="{FF2B5EF4-FFF2-40B4-BE49-F238E27FC236}">
                <a16:creationId xmlns:a16="http://schemas.microsoft.com/office/drawing/2014/main" id="{BC81C1C8-7F56-4928-8F90-3DCF49F7C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900" y="4425950"/>
            <a:ext cx="1020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9" descr="http://www.eau-seine-normandie.fr/fileadmin/templates/img/commun/logo.gif">
            <a:extLst>
              <a:ext uri="{FF2B5EF4-FFF2-40B4-BE49-F238E27FC236}">
                <a16:creationId xmlns:a16="http://schemas.microsoft.com/office/drawing/2014/main" id="{6B503DBE-17FD-4D45-B682-7B47D72445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350" y="4284663"/>
            <a:ext cx="420688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21" descr="medde2013quadri">
            <a:extLst>
              <a:ext uri="{FF2B5EF4-FFF2-40B4-BE49-F238E27FC236}">
                <a16:creationId xmlns:a16="http://schemas.microsoft.com/office/drawing/2014/main" id="{FE9D2AB1-98CB-419C-B74A-60B10CCAB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663" y="4284663"/>
            <a:ext cx="56515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17" descr="logo TRONICO VIGICELL">
            <a:extLst>
              <a:ext uri="{FF2B5EF4-FFF2-40B4-BE49-F238E27FC236}">
                <a16:creationId xmlns:a16="http://schemas.microsoft.com/office/drawing/2014/main" id="{2F68998F-C7C6-4402-9BF9-84F78DB16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6615113"/>
            <a:ext cx="21590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Picture 11" descr="Accueil">
            <a:extLst>
              <a:ext uri="{FF2B5EF4-FFF2-40B4-BE49-F238E27FC236}">
                <a16:creationId xmlns:a16="http://schemas.microsoft.com/office/drawing/2014/main" id="{03C5C60C-E823-4803-861F-86833366AA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r:link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5932488"/>
            <a:ext cx="1187450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il_fi" descr="http://www.cinemadifference.com/sites/cinemadifference.com/IMG/arton189.png?1412193446">
            <a:extLst>
              <a:ext uri="{FF2B5EF4-FFF2-40B4-BE49-F238E27FC236}">
                <a16:creationId xmlns:a16="http://schemas.microsoft.com/office/drawing/2014/main" id="{FF7F354C-A19A-482A-9056-969038B0BE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r:link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438" y="6334125"/>
            <a:ext cx="1955800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7" name="Picture 18" descr="logo_SIAAP">
            <a:extLst>
              <a:ext uri="{FF2B5EF4-FFF2-40B4-BE49-F238E27FC236}">
                <a16:creationId xmlns:a16="http://schemas.microsoft.com/office/drawing/2014/main" id="{C9453941-EC24-4A31-A5E5-4ADAB18AD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6402388"/>
            <a:ext cx="1370013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8" name="Picture 4" descr="ANd9GcQOWAWwK0MHl5bPw3zSlYp657lHOSrP94KPx6OM3ZqiNycruvzp">
            <a:extLst>
              <a:ext uri="{FF2B5EF4-FFF2-40B4-BE49-F238E27FC236}">
                <a16:creationId xmlns:a16="http://schemas.microsoft.com/office/drawing/2014/main" id="{49A863B9-F8D6-4F78-A97C-7A985CFF6E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863" y="2874963"/>
            <a:ext cx="6651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9" name="Picture 5" descr="logo%20BIO%281%29">
            <a:extLst>
              <a:ext uri="{FF2B5EF4-FFF2-40B4-BE49-F238E27FC236}">
                <a16:creationId xmlns:a16="http://schemas.microsoft.com/office/drawing/2014/main" id="{F51A689B-0CCC-485C-A146-CA398EB1C1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2932113"/>
            <a:ext cx="7778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0" name="Picture 4" descr="ANd9GcQrWKicZCvz885TIsZxLg3pFIoUKSQZ7h4EYY2nPkN-vf46YBu-">
            <a:extLst>
              <a:ext uri="{FF2B5EF4-FFF2-40B4-BE49-F238E27FC236}">
                <a16:creationId xmlns:a16="http://schemas.microsoft.com/office/drawing/2014/main" id="{98FDFF3E-6B5B-4868-864E-D2B6AC487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488" y="2070100"/>
            <a:ext cx="1223962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numéro de diapositive 3">
            <a:extLst>
              <a:ext uri="{FF2B5EF4-FFF2-40B4-BE49-F238E27FC236}">
                <a16:creationId xmlns:a16="http://schemas.microsoft.com/office/drawing/2014/main" id="{6A065DF3-9C44-4535-A24A-6AAA06B8CB9F}"/>
              </a:ext>
            </a:extLst>
          </p:cNvPr>
          <p:cNvSpPr txBox="1">
            <a:spLocks noGrp="1"/>
          </p:cNvSpPr>
          <p:nvPr/>
        </p:nvSpPr>
        <p:spPr bwMode="auto">
          <a:xfrm>
            <a:off x="8382000" y="6362700"/>
            <a:ext cx="3810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fld id="{F397858D-91B7-4FD1-B7AE-A71202923ADA}" type="slidenum">
              <a:rPr lang="fr-FR" altLang="fr-FR" sz="1300" b="1"/>
              <a:pPr algn="ctr" eaLnBrk="1" hangingPunct="1"/>
              <a:t>4</a:t>
            </a:fld>
            <a:endParaRPr lang="fr-FR" altLang="fr-FR" sz="1300" b="1"/>
          </a:p>
        </p:txBody>
      </p:sp>
      <p:sp>
        <p:nvSpPr>
          <p:cNvPr id="10243" name="ZoneTexte 14">
            <a:extLst>
              <a:ext uri="{FF2B5EF4-FFF2-40B4-BE49-F238E27FC236}">
                <a16:creationId xmlns:a16="http://schemas.microsoft.com/office/drawing/2014/main" id="{413B5729-ACF9-497F-A40E-C0FC9C665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88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fr-FR" altLang="fr-FR" sz="2800" b="1">
                <a:solidFill>
                  <a:schemeClr val="bg1"/>
                </a:solidFill>
              </a:rPr>
              <a:t>Projet Cosmet’eau (2014 – 2018)</a:t>
            </a:r>
          </a:p>
        </p:txBody>
      </p:sp>
      <p:sp>
        <p:nvSpPr>
          <p:cNvPr id="10244" name="Espace réservé du numéro de diapositive 3">
            <a:extLst>
              <a:ext uri="{FF2B5EF4-FFF2-40B4-BE49-F238E27FC236}">
                <a16:creationId xmlns:a16="http://schemas.microsoft.com/office/drawing/2014/main" id="{2B648B70-2DF1-406F-80D3-04CEB73D0C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defRPr>
            </a:lvl9pPr>
          </a:lstStyle>
          <a:p>
            <a:fld id="{8F3EBF9C-58B0-44E8-94AA-DD3886F554B5}" type="slidenum">
              <a:rPr lang="fr-FR" altLang="fr-FR" sz="1300"/>
              <a:pPr/>
              <a:t>4</a:t>
            </a:fld>
            <a:endParaRPr lang="fr-FR" altLang="fr-FR" sz="1300"/>
          </a:p>
        </p:txBody>
      </p:sp>
      <p:sp>
        <p:nvSpPr>
          <p:cNvPr id="8199" name="ZoneTexte 5">
            <a:extLst>
              <a:ext uri="{FF2B5EF4-FFF2-40B4-BE49-F238E27FC236}">
                <a16:creationId xmlns:a16="http://schemas.microsoft.com/office/drawing/2014/main" id="{C7DCD41B-5052-4455-BCE1-D40BBB794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" y="901700"/>
            <a:ext cx="7497763" cy="25368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 sz="1400">
                <a:solidFill>
                  <a:schemeClr val="tx1"/>
                </a:solidFill>
                <a:latin typeface="Lucida Sans" pitchFamily="34" charset="0"/>
                <a:cs typeface="Times New Roman" panose="02020603050405020304" pitchFamily="18" charset="0"/>
              </a:defRPr>
            </a:lvl9pPr>
          </a:lstStyle>
          <a:p>
            <a:pPr algn="just" eaLnBrk="1" hangingPunct="1">
              <a:defRPr/>
            </a:pPr>
            <a:r>
              <a:rPr lang="fr-FR" altLang="fr-FR" sz="2000" b="1" dirty="0">
                <a:solidFill>
                  <a:srgbClr val="0000FF"/>
                </a:solidFill>
                <a:latin typeface="Calibri" panose="020F0502020204030204" pitchFamily="34" charset="0"/>
              </a:rPr>
              <a:t>Objectifs</a:t>
            </a:r>
            <a:endParaRPr lang="fr-FR" altLang="fr-FR" sz="24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marL="522287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tabLst/>
              <a:defRPr/>
            </a:pPr>
            <a:r>
              <a:rPr lang="fr-FR" altLang="fr-FR" sz="1800" kern="0" dirty="0">
                <a:solidFill>
                  <a:srgbClr val="000000"/>
                </a:solidFill>
                <a:latin typeface="Calibri"/>
                <a:cs typeface="Arial"/>
              </a:rPr>
              <a:t>Comprendre les processus de </a:t>
            </a:r>
            <a:r>
              <a:rPr lang="fr-FR" altLang="fr-FR" sz="1800" b="1" kern="0" dirty="0">
                <a:solidFill>
                  <a:srgbClr val="0000FF"/>
                </a:solidFill>
                <a:latin typeface="Calibri"/>
                <a:cs typeface="Arial"/>
              </a:rPr>
              <a:t>lancement d’alerte</a:t>
            </a:r>
            <a:r>
              <a:rPr lang="fr-FR" altLang="fr-FR" sz="1800" kern="0" dirty="0">
                <a:solidFill>
                  <a:srgbClr val="000000"/>
                </a:solidFill>
                <a:latin typeface="Calibri"/>
                <a:cs typeface="Arial"/>
              </a:rPr>
              <a:t>, de </a:t>
            </a:r>
            <a:r>
              <a:rPr lang="fr-FR" altLang="fr-FR" sz="1800" b="1" kern="0" dirty="0">
                <a:solidFill>
                  <a:srgbClr val="0000FF"/>
                </a:solidFill>
                <a:latin typeface="Calibri"/>
                <a:cs typeface="Arial"/>
              </a:rPr>
              <a:t>sensibilisation des consommateurs</a:t>
            </a:r>
            <a:r>
              <a:rPr lang="fr-FR" altLang="fr-FR" sz="1800" kern="0" dirty="0">
                <a:solidFill>
                  <a:srgbClr val="0000FF"/>
                </a:solidFill>
                <a:latin typeface="Calibri"/>
                <a:cs typeface="Arial"/>
              </a:rPr>
              <a:t> </a:t>
            </a:r>
            <a:r>
              <a:rPr lang="fr-FR" altLang="fr-FR" sz="1800" kern="0" dirty="0">
                <a:latin typeface="Calibri"/>
                <a:cs typeface="Arial"/>
              </a:rPr>
              <a:t>et des </a:t>
            </a:r>
            <a:r>
              <a:rPr lang="fr-FR" altLang="fr-FR" sz="1800" b="1" kern="0" dirty="0">
                <a:solidFill>
                  <a:srgbClr val="0000FF"/>
                </a:solidFill>
                <a:latin typeface="Calibri"/>
                <a:cs typeface="Arial"/>
              </a:rPr>
              <a:t>pouvoirs publics</a:t>
            </a:r>
          </a:p>
          <a:p>
            <a:pPr marL="522287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tabLst/>
              <a:defRPr/>
            </a:pPr>
            <a:r>
              <a:rPr lang="fr-FR" altLang="fr-FR" sz="1800" kern="0" dirty="0">
                <a:solidFill>
                  <a:srgbClr val="000000"/>
                </a:solidFill>
                <a:latin typeface="Calibri"/>
                <a:cs typeface="Arial"/>
              </a:rPr>
              <a:t>Évaluer la </a:t>
            </a:r>
            <a:r>
              <a:rPr lang="fr-FR" altLang="fr-FR" sz="1800" b="1" kern="0" dirty="0">
                <a:solidFill>
                  <a:srgbClr val="0000FF"/>
                </a:solidFill>
                <a:latin typeface="Calibri"/>
                <a:cs typeface="Arial"/>
              </a:rPr>
              <a:t>contamination des eaux usées </a:t>
            </a:r>
            <a:r>
              <a:rPr lang="fr-FR" altLang="fr-FR" sz="1800" kern="0" dirty="0">
                <a:solidFill>
                  <a:srgbClr val="000000"/>
                </a:solidFill>
                <a:latin typeface="Calibri"/>
                <a:cs typeface="Arial"/>
              </a:rPr>
              <a:t>et du </a:t>
            </a:r>
            <a:r>
              <a:rPr lang="fr-FR" altLang="fr-FR" sz="1800" b="1" kern="0" dirty="0">
                <a:solidFill>
                  <a:srgbClr val="0000FF"/>
                </a:solidFill>
                <a:latin typeface="Calibri"/>
                <a:cs typeface="Arial"/>
              </a:rPr>
              <a:t>milieu récepteur </a:t>
            </a:r>
            <a:r>
              <a:rPr lang="fr-FR" altLang="fr-FR" sz="1800" kern="0" dirty="0">
                <a:solidFill>
                  <a:srgbClr val="000000"/>
                </a:solidFill>
                <a:latin typeface="Calibri"/>
                <a:cs typeface="Arial"/>
              </a:rPr>
              <a:t>et son évolution suite aux changements de pratiques</a:t>
            </a:r>
          </a:p>
          <a:p>
            <a:pPr marL="522287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tabLst/>
              <a:defRPr/>
            </a:pPr>
            <a:r>
              <a:rPr lang="fr-FR" altLang="fr-FR" sz="1800" kern="0" dirty="0">
                <a:solidFill>
                  <a:srgbClr val="000000"/>
                </a:solidFill>
                <a:latin typeface="Calibri"/>
                <a:cs typeface="Arial"/>
              </a:rPr>
              <a:t>Proposer des </a:t>
            </a:r>
            <a:r>
              <a:rPr lang="fr-FR" altLang="fr-FR" sz="1800" b="1" kern="0" dirty="0">
                <a:solidFill>
                  <a:srgbClr val="0000FF"/>
                </a:solidFill>
                <a:latin typeface="Calibri"/>
                <a:cs typeface="Arial"/>
              </a:rPr>
              <a:t>innovations dans la gouvernance </a:t>
            </a:r>
            <a:r>
              <a:rPr lang="fr-FR" altLang="fr-FR" sz="1800" kern="0" dirty="0">
                <a:solidFill>
                  <a:srgbClr val="000000"/>
                </a:solidFill>
                <a:latin typeface="Calibri"/>
                <a:cs typeface="Arial"/>
              </a:rPr>
              <a:t>: vers des changements de pratiques encadrés par les collectivités</a:t>
            </a:r>
          </a:p>
          <a:p>
            <a:pPr algn="just" eaLnBrk="1" hangingPunct="1">
              <a:tabLst/>
              <a:defRPr/>
            </a:pPr>
            <a:endParaRPr lang="fr-FR" altLang="fr-FR" sz="2000" b="1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pic>
        <p:nvPicPr>
          <p:cNvPr id="10246" name="Picture 17" descr="logo TRONICO VIGICELL">
            <a:extLst>
              <a:ext uri="{FF2B5EF4-FFF2-40B4-BE49-F238E27FC236}">
                <a16:creationId xmlns:a16="http://schemas.microsoft.com/office/drawing/2014/main" id="{37A56E51-E18B-414E-84E1-450BE1B70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6615113"/>
            <a:ext cx="21590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1" descr="Accueil">
            <a:extLst>
              <a:ext uri="{FF2B5EF4-FFF2-40B4-BE49-F238E27FC236}">
                <a16:creationId xmlns:a16="http://schemas.microsoft.com/office/drawing/2014/main" id="{71CEC222-C303-4DE7-861C-A99FF5DA9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5932488"/>
            <a:ext cx="1187450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il_fi" descr="http://www.cinemadifference.com/sites/cinemadifference.com/IMG/arton189.png?1412193446">
            <a:extLst>
              <a:ext uri="{FF2B5EF4-FFF2-40B4-BE49-F238E27FC236}">
                <a16:creationId xmlns:a16="http://schemas.microsoft.com/office/drawing/2014/main" id="{D0E83D6D-D8AE-4B5F-AF2C-5CE1376F2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438" y="6334125"/>
            <a:ext cx="1955800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18" descr="logo_SIAAP">
            <a:extLst>
              <a:ext uri="{FF2B5EF4-FFF2-40B4-BE49-F238E27FC236}">
                <a16:creationId xmlns:a16="http://schemas.microsoft.com/office/drawing/2014/main" id="{8ADF496B-D656-4DF1-B58F-84683177B2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6402388"/>
            <a:ext cx="1370013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Image 2">
            <a:extLst>
              <a:ext uri="{FF2B5EF4-FFF2-40B4-BE49-F238E27FC236}">
                <a16:creationId xmlns:a16="http://schemas.microsoft.com/office/drawing/2014/main" id="{F36E16FE-2A60-407F-8647-F39C1555118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063" y="3009900"/>
            <a:ext cx="3695700" cy="301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C03C12B-403E-4AC3-B501-48D827A36DBA}"/>
              </a:ext>
            </a:extLst>
          </p:cNvPr>
          <p:cNvSpPr/>
          <p:nvPr/>
        </p:nvSpPr>
        <p:spPr>
          <a:xfrm>
            <a:off x="238125" y="3338513"/>
            <a:ext cx="5346700" cy="30956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spcBef>
                <a:spcPts val="1800"/>
              </a:spcBef>
              <a:defRPr/>
            </a:pPr>
            <a:r>
              <a:rPr lang="fr-FR" altLang="fr-FR" sz="2000" b="1" dirty="0">
                <a:solidFill>
                  <a:srgbClr val="0000FF"/>
                </a:solidFill>
                <a:latin typeface="Calibri" panose="020F0502020204030204" pitchFamily="34" charset="0"/>
              </a:rPr>
              <a:t>Méthodologie</a:t>
            </a:r>
          </a:p>
          <a:p>
            <a:pPr marL="522287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528763" algn="l"/>
                <a:tab pos="5827713" algn="l"/>
              </a:tabLst>
              <a:defRPr/>
            </a:pPr>
            <a:r>
              <a:rPr lang="fr-FR" altLang="fr-FR" sz="1800" kern="0" dirty="0">
                <a:latin typeface="Calibri"/>
                <a:cs typeface="Arial"/>
              </a:rPr>
              <a:t>Approche </a:t>
            </a:r>
            <a:r>
              <a:rPr lang="fr-FR" altLang="fr-FR" sz="1800" b="1" kern="0" dirty="0">
                <a:solidFill>
                  <a:srgbClr val="0000FF"/>
                </a:solidFill>
                <a:latin typeface="Calibri"/>
                <a:cs typeface="Arial"/>
              </a:rPr>
              <a:t>multidisciplinaire</a:t>
            </a:r>
            <a:r>
              <a:rPr lang="fr-FR" altLang="fr-FR" sz="1800" kern="0" dirty="0">
                <a:solidFill>
                  <a:srgbClr val="0000FF"/>
                </a:solidFill>
                <a:latin typeface="Calibri"/>
                <a:cs typeface="Arial"/>
              </a:rPr>
              <a:t> </a:t>
            </a:r>
            <a:r>
              <a:rPr lang="fr-FR" altLang="fr-FR" sz="1800" kern="0" dirty="0">
                <a:latin typeface="Calibri"/>
                <a:cs typeface="Arial"/>
              </a:rPr>
              <a:t>des stratégies d’acteurs susceptibles d’agir sur les micropolluants en particulier dans l’anticipation du risque (santé et environnement)</a:t>
            </a:r>
          </a:p>
          <a:p>
            <a:pPr marL="979487" lvl="1" indent="-342900" eaLnBrk="1" hangingPunct="1">
              <a:spcBef>
                <a:spcPct val="20000"/>
              </a:spcBef>
              <a:buFont typeface="Calibri" panose="020F0502020204030204" pitchFamily="34" charset="0"/>
              <a:buChar char="₋"/>
              <a:tabLst>
                <a:tab pos="1528763" algn="l"/>
                <a:tab pos="5827713" algn="l"/>
              </a:tabLst>
              <a:defRPr/>
            </a:pPr>
            <a:r>
              <a:rPr lang="fr-FR" altLang="fr-FR" sz="1800" kern="0" dirty="0">
                <a:latin typeface="Calibri"/>
                <a:cs typeface="Arial"/>
              </a:rPr>
              <a:t>Géographie, sciences sociales, sciences politiques, chimie, </a:t>
            </a:r>
            <a:r>
              <a:rPr lang="fr-FR" altLang="fr-FR" sz="1800" kern="0" dirty="0" err="1">
                <a:latin typeface="Calibri"/>
                <a:cs typeface="Arial"/>
              </a:rPr>
              <a:t>écotoxicologie</a:t>
            </a:r>
            <a:endParaRPr lang="fr-FR" altLang="fr-FR" sz="1800" kern="0" dirty="0">
              <a:latin typeface="Calibri"/>
              <a:cs typeface="Arial"/>
            </a:endParaRPr>
          </a:p>
          <a:p>
            <a:pPr marL="522287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528763" algn="l"/>
                <a:tab pos="5827713" algn="l"/>
              </a:tabLst>
              <a:defRPr/>
            </a:pPr>
            <a:endParaRPr lang="fr-FR" altLang="fr-FR" sz="1800" kern="0" dirty="0">
              <a:latin typeface="Calibri"/>
              <a:cs typeface="Arial"/>
            </a:endParaRPr>
          </a:p>
          <a:p>
            <a:pPr marL="522287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528763" algn="l"/>
                <a:tab pos="5827713" algn="l"/>
              </a:tabLst>
              <a:defRPr/>
            </a:pPr>
            <a:r>
              <a:rPr lang="fr-FR" altLang="fr-FR" sz="1800" b="1" kern="0" dirty="0">
                <a:solidFill>
                  <a:srgbClr val="0000FF"/>
                </a:solidFill>
                <a:latin typeface="Calibri"/>
                <a:cs typeface="Arial"/>
              </a:rPr>
              <a:t>6 tâches </a:t>
            </a:r>
          </a:p>
          <a:p>
            <a:pPr marL="522287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fr-FR" altLang="fr-FR" b="1" kern="0" dirty="0">
              <a:solidFill>
                <a:srgbClr val="0000FF"/>
              </a:solidFill>
              <a:latin typeface="Calibri"/>
              <a:cs typeface="Arial"/>
            </a:endParaRPr>
          </a:p>
        </p:txBody>
      </p:sp>
      <p:pic>
        <p:nvPicPr>
          <p:cNvPr id="10252" name="Picture 20" descr="planche1-v4-final_moyen">
            <a:extLst>
              <a:ext uri="{FF2B5EF4-FFF2-40B4-BE49-F238E27FC236}">
                <a16:creationId xmlns:a16="http://schemas.microsoft.com/office/drawing/2014/main" id="{7308D43E-96D2-4BE3-B685-3303AF6D5F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192088"/>
            <a:ext cx="1577975" cy="377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ésentation1">
  <a:themeElements>
    <a:clrScheme name="Thème Office 1">
      <a:dk1>
        <a:srgbClr val="000000"/>
      </a:dk1>
      <a:lt1>
        <a:srgbClr val="FFFFFF"/>
      </a:lt1>
      <a:dk2>
        <a:srgbClr val="E00034"/>
      </a:dk2>
      <a:lt2>
        <a:srgbClr val="CBC7BF"/>
      </a:lt2>
      <a:accent1>
        <a:srgbClr val="55517B"/>
      </a:accent1>
      <a:accent2>
        <a:srgbClr val="E1A02F"/>
      </a:accent2>
      <a:accent3>
        <a:srgbClr val="FFFFFF"/>
      </a:accent3>
      <a:accent4>
        <a:srgbClr val="000000"/>
      </a:accent4>
      <a:accent5>
        <a:srgbClr val="B4B3BF"/>
      </a:accent5>
      <a:accent6>
        <a:srgbClr val="CC912A"/>
      </a:accent6>
      <a:hlink>
        <a:srgbClr val="F04D98"/>
      </a:hlink>
      <a:folHlink>
        <a:srgbClr val="004153"/>
      </a:folHlink>
    </a:clrScheme>
    <a:fontScheme name="Thème Office">
      <a:majorFont>
        <a:latin typeface="Lucida Sans"/>
        <a:ea typeface=""/>
        <a:cs typeface="Times New Roman"/>
      </a:majorFont>
      <a:minorFont>
        <a:latin typeface="Lucida Sans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E00034"/>
        </a:dk2>
        <a:lt2>
          <a:srgbClr val="CBC7BF"/>
        </a:lt2>
        <a:accent1>
          <a:srgbClr val="55517B"/>
        </a:accent1>
        <a:accent2>
          <a:srgbClr val="E1A02F"/>
        </a:accent2>
        <a:accent3>
          <a:srgbClr val="FFFFFF"/>
        </a:accent3>
        <a:accent4>
          <a:srgbClr val="000000"/>
        </a:accent4>
        <a:accent5>
          <a:srgbClr val="B4B3BF"/>
        </a:accent5>
        <a:accent6>
          <a:srgbClr val="CC912A"/>
        </a:accent6>
        <a:hlink>
          <a:srgbClr val="F04D98"/>
        </a:hlink>
        <a:folHlink>
          <a:srgbClr val="00415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Présentation1</Template>
  <TotalTime>6122</TotalTime>
  <Words>344</Words>
  <Application>Microsoft Office PowerPoint</Application>
  <PresentationFormat>Affichage à l'écran (4:3)</PresentationFormat>
  <Paragraphs>93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Lucida Sans</vt:lpstr>
      <vt:lpstr>Times New Roman</vt:lpstr>
      <vt:lpstr>Arial</vt:lpstr>
      <vt:lpstr>Wingdings</vt:lpstr>
      <vt:lpstr>Calibri</vt:lpstr>
      <vt:lpstr>Présentation1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Communication</dc:creator>
  <cp:lastModifiedBy>Julien Le Roux</cp:lastModifiedBy>
  <cp:revision>282</cp:revision>
  <cp:lastPrinted>2014-03-06T08:23:53Z</cp:lastPrinted>
  <dcterms:created xsi:type="dcterms:W3CDTF">2010-08-27T08:55:14Z</dcterms:created>
  <dcterms:modified xsi:type="dcterms:W3CDTF">2021-02-11T09:46:40Z</dcterms:modified>
</cp:coreProperties>
</file>